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1" r:id="rId11"/>
    <p:sldId id="270" r:id="rId12"/>
    <p:sldId id="272" r:id="rId13"/>
    <p:sldId id="273" r:id="rId14"/>
    <p:sldId id="274" r:id="rId15"/>
    <p:sldId id="276" r:id="rId16"/>
    <p:sldId id="275" r:id="rId17"/>
    <p:sldId id="277" r:id="rId18"/>
    <p:sldId id="279" r:id="rId19"/>
    <p:sldId id="264" r:id="rId20"/>
    <p:sldId id="278" r:id="rId21"/>
    <p:sldId id="280" r:id="rId22"/>
    <p:sldId id="265" r:id="rId23"/>
    <p:sldId id="283" r:id="rId24"/>
    <p:sldId id="286" r:id="rId25"/>
    <p:sldId id="285" r:id="rId26"/>
    <p:sldId id="281" r:id="rId27"/>
    <p:sldId id="282" r:id="rId28"/>
    <p:sldId id="287" r:id="rId29"/>
    <p:sldId id="289" r:id="rId30"/>
    <p:sldId id="290" r:id="rId31"/>
    <p:sldId id="291" r:id="rId32"/>
    <p:sldId id="288" r:id="rId33"/>
    <p:sldId id="292" r:id="rId34"/>
    <p:sldId id="293" r:id="rId35"/>
    <p:sldId id="294" r:id="rId36"/>
    <p:sldId id="295" r:id="rId37"/>
    <p:sldId id="296" r:id="rId38"/>
    <p:sldId id="297" r:id="rId39"/>
    <p:sldId id="299" r:id="rId40"/>
    <p:sldId id="306" r:id="rId41"/>
    <p:sldId id="298" r:id="rId42"/>
    <p:sldId id="266" r:id="rId43"/>
    <p:sldId id="300" r:id="rId44"/>
    <p:sldId id="304" r:id="rId45"/>
    <p:sldId id="302" r:id="rId46"/>
    <p:sldId id="303" r:id="rId47"/>
    <p:sldId id="301" r:id="rId48"/>
    <p:sldId id="305" r:id="rId49"/>
    <p:sldId id="307" r:id="rId50"/>
    <p:sldId id="308" r:id="rId51"/>
    <p:sldId id="309" r:id="rId52"/>
    <p:sldId id="310" r:id="rId53"/>
    <p:sldId id="324" r:id="rId54"/>
    <p:sldId id="267" r:id="rId55"/>
    <p:sldId id="268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9BE"/>
    <a:srgbClr val="B8EABE"/>
    <a:srgbClr val="58E54D"/>
    <a:srgbClr val="5DFFA6"/>
    <a:srgbClr val="00B05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96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f32daa3d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f32daa3d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f32daa3df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f32daa3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f32daa3df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af32daa3df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32daa3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32daa3d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af32daa3d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f32daa3d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f32daa3d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af32daa3df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f32daa3d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f32daa3d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af32daa3d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32daa3d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32daa3df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32daa3df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32daa3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32daa3d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32daa3d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32daa3d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32daa3df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32daa3df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32daa3d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32daa3df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32daa3df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32daa3d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32daa3df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af32daa3df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32daa3d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32daa3df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af32daa3df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.png"/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17" Type="http://schemas.openxmlformats.org/officeDocument/2006/relationships/image" Target="../media/image4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6.png"/><Relationship Id="rId15" Type="http://schemas.openxmlformats.org/officeDocument/2006/relationships/image" Target="../media/image30.png"/><Relationship Id="rId19" Type="http://schemas.openxmlformats.org/officeDocument/2006/relationships/image" Target="../media/image53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7" Type="http://schemas.openxmlformats.org/officeDocument/2006/relationships/image" Target="../media/image4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54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23" Type="http://schemas.openxmlformats.org/officeDocument/2006/relationships/image" Target="../media/image47.png"/><Relationship Id="rId10" Type="http://schemas.openxmlformats.org/officeDocument/2006/relationships/image" Target="../media/image27.png"/><Relationship Id="rId19" Type="http://schemas.openxmlformats.org/officeDocument/2006/relationships/image" Target="../media/image4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310.png"/><Relationship Id="rId4" Type="http://schemas.openxmlformats.org/officeDocument/2006/relationships/image" Target="../media/image56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17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6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1.png"/><Relationship Id="rId18" Type="http://schemas.openxmlformats.org/officeDocument/2006/relationships/image" Target="../media/image63.png"/><Relationship Id="rId21" Type="http://schemas.openxmlformats.org/officeDocument/2006/relationships/image" Target="../media/image66.png"/><Relationship Id="rId7" Type="http://schemas.openxmlformats.org/officeDocument/2006/relationships/image" Target="../media/image24.png"/><Relationship Id="rId12" Type="http://schemas.openxmlformats.org/officeDocument/2006/relationships/image" Target="../media/image48.png"/><Relationship Id="rId17" Type="http://schemas.openxmlformats.org/officeDocument/2006/relationships/image" Target="../media/image37.png"/><Relationship Id="rId25" Type="http://schemas.openxmlformats.org/officeDocument/2006/relationships/image" Target="../media/image70.png"/><Relationship Id="rId2" Type="http://schemas.openxmlformats.org/officeDocument/2006/relationships/image" Target="../media/image40.png"/><Relationship Id="rId16" Type="http://schemas.openxmlformats.org/officeDocument/2006/relationships/image" Target="../media/image39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24" Type="http://schemas.openxmlformats.org/officeDocument/2006/relationships/image" Target="../media/image69.png"/><Relationship Id="rId15" Type="http://schemas.openxmlformats.org/officeDocument/2006/relationships/image" Target="../media/image62.png"/><Relationship Id="rId5" Type="http://schemas.openxmlformats.org/officeDocument/2006/relationships/image" Target="../media/image22.png"/><Relationship Id="rId23" Type="http://schemas.openxmlformats.org/officeDocument/2006/relationships/image" Target="../media/image68.png"/><Relationship Id="rId10" Type="http://schemas.openxmlformats.org/officeDocument/2006/relationships/image" Target="../media/image42.png"/><Relationship Id="rId19" Type="http://schemas.openxmlformats.org/officeDocument/2006/relationships/image" Target="../media/image64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Relationship Id="rId22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8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4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2" Type="http://schemas.openxmlformats.org/officeDocument/2006/relationships/image" Target="../media/image9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1.png"/><Relationship Id="rId7" Type="http://schemas.openxmlformats.org/officeDocument/2006/relationships/image" Target="../media/image24.png"/><Relationship Id="rId12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3.png"/><Relationship Id="rId10" Type="http://schemas.openxmlformats.org/officeDocument/2006/relationships/image" Target="../media/image102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9" Type="http://schemas.openxmlformats.org/officeDocument/2006/relationships/image" Target="../media/image26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7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8.png"/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26" Type="http://schemas.openxmlformats.org/officeDocument/2006/relationships/image" Target="../media/image143.png"/><Relationship Id="rId3" Type="http://schemas.openxmlformats.org/officeDocument/2006/relationships/image" Target="../media/image8.gif"/><Relationship Id="rId21" Type="http://schemas.openxmlformats.org/officeDocument/2006/relationships/image" Target="../media/image211.png"/><Relationship Id="rId17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5" Type="http://schemas.openxmlformats.org/officeDocument/2006/relationships/image" Target="../media/image2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24" Type="http://schemas.openxmlformats.org/officeDocument/2006/relationships/image" Target="../media/image213.png"/><Relationship Id="rId11" Type="http://schemas.openxmlformats.org/officeDocument/2006/relationships/image" Target="../media/image139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09.png"/><Relationship Id="rId10" Type="http://schemas.openxmlformats.org/officeDocument/2006/relationships/image" Target="../media/image138.png"/><Relationship Id="rId4" Type="http://schemas.openxmlformats.org/officeDocument/2006/relationships/image" Target="../media/image207.png"/><Relationship Id="rId22" Type="http://schemas.openxmlformats.org/officeDocument/2006/relationships/image" Target="../media/image212.png"/><Relationship Id="rId14" Type="http://schemas.openxmlformats.org/officeDocument/2006/relationships/image" Target="../media/image142.png"/><Relationship Id="rId27" Type="http://schemas.openxmlformats.org/officeDocument/2006/relationships/image" Target="../media/image2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9.gif"/><Relationship Id="rId7" Type="http://schemas.openxmlformats.org/officeDocument/2006/relationships/image" Target="../media/image18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0.png"/><Relationship Id="rId9" Type="http://schemas.openxmlformats.org/officeDocument/2006/relationships/image" Target="../media/image1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7.png"/><Relationship Id="rId18" Type="http://schemas.openxmlformats.org/officeDocument/2006/relationships/image" Target="../media/image200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99.png"/><Relationship Id="rId2" Type="http://schemas.openxmlformats.org/officeDocument/2006/relationships/image" Target="../media/image195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98.png"/><Relationship Id="rId10" Type="http://schemas.openxmlformats.org/officeDocument/2006/relationships/image" Target="../media/image138.png"/><Relationship Id="rId19" Type="http://schemas.openxmlformats.org/officeDocument/2006/relationships/image" Target="../media/image194.png"/><Relationship Id="rId9" Type="http://schemas.openxmlformats.org/officeDocument/2006/relationships/image" Target="../media/image196.png"/><Relationship Id="rId1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8.png"/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26" Type="http://schemas.openxmlformats.org/officeDocument/2006/relationships/image" Target="../media/image143.png"/><Relationship Id="rId3" Type="http://schemas.openxmlformats.org/officeDocument/2006/relationships/image" Target="../media/image207.png"/><Relationship Id="rId21" Type="http://schemas.openxmlformats.org/officeDocument/2006/relationships/image" Target="../media/image211.png"/><Relationship Id="rId17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5" Type="http://schemas.openxmlformats.org/officeDocument/2006/relationships/image" Target="../media/image214.png"/><Relationship Id="rId2" Type="http://schemas.openxmlformats.org/officeDocument/2006/relationships/image" Target="../media/image8.gif"/><Relationship Id="rId16" Type="http://schemas.openxmlformats.org/officeDocument/2006/relationships/image" Target="../media/image24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24" Type="http://schemas.openxmlformats.org/officeDocument/2006/relationships/image" Target="../media/image213.png"/><Relationship Id="rId11" Type="http://schemas.openxmlformats.org/officeDocument/2006/relationships/image" Target="../media/image139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09.png"/><Relationship Id="rId10" Type="http://schemas.openxmlformats.org/officeDocument/2006/relationships/image" Target="../media/image138.png"/><Relationship Id="rId22" Type="http://schemas.openxmlformats.org/officeDocument/2006/relationships/image" Target="../media/image212.png"/><Relationship Id="rId14" Type="http://schemas.openxmlformats.org/officeDocument/2006/relationships/image" Target="../media/image142.png"/><Relationship Id="rId27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" TargetMode="External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hyperlink" Target="https://pytorch.org/docs/stabl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colaboratory/faq.htm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2020-dlb-1-neural-networks.ipynb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13398-014-0173-7.2" TargetMode="External"/><Relationship Id="rId3" Type="http://schemas.openxmlformats.org/officeDocument/2006/relationships/hyperlink" Target="https://doi.org/10.1037/h0042519" TargetMode="External"/><Relationship Id="rId7" Type="http://schemas.openxmlformats.org/officeDocument/2006/relationships/hyperlink" Target="http://arxiv.org/abs/1212.570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mlr.org/papers/v12/duchi11a.html" TargetMode="External"/><Relationship Id="rId5" Type="http://schemas.openxmlformats.org/officeDocument/2006/relationships/hyperlink" Target="https://doi.org/http:/doi.acm.org.ezproxy.lib.ucf.edu/10.1145/1830483.1830503" TargetMode="External"/><Relationship Id="rId4" Type="http://schemas.openxmlformats.org/officeDocument/2006/relationships/hyperlink" Target="https://doi.org/10.1.1.165.641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1" Type="http://schemas.openxmlformats.org/officeDocument/2006/relationships/image" Target="../media/image29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9" Type="http://schemas.openxmlformats.org/officeDocument/2006/relationships/image" Target="../media/image50.png"/><Relationship Id="rId10" Type="http://schemas.openxmlformats.org/officeDocument/2006/relationships/image" Target="../media/image28.png"/><Relationship Id="rId14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4222729" cy="1033458"/>
            <a:chOff x="7969186" y="6856648"/>
            <a:chExt cx="4222729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blipFill>
                  <a:blip r:embed="rId18"/>
                  <a:stretch>
                    <a:fillRect l="-1689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3377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096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342900" indent="-342900"/>
                <a:r>
                  <a:rPr lang="en-US" sz="2400" dirty="0">
                    <a:ea typeface="Cambria Math" panose="02040503050406030204" pitchFamily="18" charset="0"/>
                  </a:rPr>
                  <a:t>Activation function: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7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/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0209A21-FC8D-4F36-884F-3E95C07A707B}"/>
              </a:ext>
            </a:extLst>
          </p:cNvPr>
          <p:cNvGrpSpPr/>
          <p:nvPr/>
        </p:nvGrpSpPr>
        <p:grpSpPr>
          <a:xfrm>
            <a:off x="6245157" y="2793998"/>
            <a:ext cx="4880388" cy="3210130"/>
            <a:chOff x="6245157" y="2793998"/>
            <a:chExt cx="4880388" cy="321013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489540F-1F68-4AB4-BE3D-73D4B50E7652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FDCFBD2-70D2-4FFC-805B-C6B67AE3D3FF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38DB95-F125-49E9-9147-46B0992ED18C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0FABBD4-6ECB-4D88-8391-AC783E2162A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4E9AF34-5497-4F51-A721-CC9DD73315B9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E0653F-F0A7-432C-9B4F-1A5134102D2B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05DFEA2-1D57-40A8-807D-A8DCBB0C7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0E595B-4BAC-407C-BD43-8F34A77C9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DC5E02C-95F7-49E6-B572-93D6E7E8D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DE2868-E1B9-4431-8CCF-5B7A099E82AE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DB35AD-D794-4DD9-9AA9-CC48946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FAE9AA-F829-472B-BDFC-A2D001A3807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37151B5-46D5-4560-BD3E-D72143D4D2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0E3C1570-55E0-46D8-8D43-331CE8E185A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/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/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5F9BEF3A-F50E-42B5-B071-F835D02A3B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87" y="4985672"/>
            <a:ext cx="2167828" cy="1604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/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blipFill>
                <a:blip r:embed="rId22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/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blipFill>
                <a:blip r:embed="rId23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4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E63E-3A20-4527-9E5D-7F2E121F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E6C89-C33E-4622-A1ED-FBF43EC97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Activate functions can be any non-linear, differentiable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D24B-E3EC-496D-815E-637BFFCE3A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⁡(0,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124000" r="-473" b="-16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213740" r="-473" b="-587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548000" r="-473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B26A7AF-945F-42D3-B4CE-BEBBF4C9A15C}"/>
              </a:ext>
            </a:extLst>
          </p:cNvPr>
          <p:cNvGrpSpPr/>
          <p:nvPr/>
        </p:nvGrpSpPr>
        <p:grpSpPr>
          <a:xfrm>
            <a:off x="4299625" y="2996131"/>
            <a:ext cx="2328439" cy="733857"/>
            <a:chOff x="4192621" y="3190684"/>
            <a:chExt cx="2328439" cy="733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/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blipFill>
                  <a:blip r:embed="rId4"/>
                  <a:stretch>
                    <a:fillRect l="-3252" r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9F15214E-2337-4EF3-A79A-3E75A25D9055}"/>
                </a:ext>
              </a:extLst>
            </p:cNvPr>
            <p:cNvSpPr/>
            <p:nvPr/>
          </p:nvSpPr>
          <p:spPr>
            <a:xfrm>
              <a:off x="4990152" y="3223549"/>
              <a:ext cx="149813" cy="653958"/>
            </a:xfrm>
            <a:prstGeom prst="leftBrace">
              <a:avLst>
                <a:gd name="adj1" fmla="val 57657"/>
                <a:gd name="adj2" fmla="val 50000"/>
              </a:avLst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/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blipFill>
                  <a:blip r:embed="rId5"/>
                  <a:stretch>
                    <a:fillRect l="-3333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/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blipFill>
                  <a:blip r:embed="rId6"/>
                  <a:stretch>
                    <a:fillRect l="-29032" r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/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/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237D88-07B0-4C90-AB20-DDE1F44FA149}"/>
              </a:ext>
            </a:extLst>
          </p:cNvPr>
          <p:cNvGrpSpPr/>
          <p:nvPr/>
        </p:nvGrpSpPr>
        <p:grpSpPr>
          <a:xfrm>
            <a:off x="7349139" y="2706254"/>
            <a:ext cx="4065662" cy="3409789"/>
            <a:chOff x="7349139" y="2706254"/>
            <a:chExt cx="4065662" cy="34097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5401C4-250D-47BE-82B9-042D5F294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89" t="5203" r="6089" b="5203"/>
            <a:stretch/>
          </p:blipFill>
          <p:spPr>
            <a:xfrm>
              <a:off x="7349139" y="2706254"/>
              <a:ext cx="4065662" cy="31108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/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D75D1-77C5-4689-A77C-033B7B48F828}"/>
              </a:ext>
            </a:extLst>
          </p:cNvPr>
          <p:cNvSpPr/>
          <p:nvPr/>
        </p:nvSpPr>
        <p:spPr>
          <a:xfrm>
            <a:off x="945204" y="5812662"/>
            <a:ext cx="1837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55600">
              <a:buSzPts val="2000"/>
            </a:pPr>
            <a:r>
              <a:rPr lang="en-US" dirty="0">
                <a:solidFill>
                  <a:schemeClr val="tx1"/>
                </a:solidFill>
              </a:rPr>
              <a:t>Nair &amp; Hinton, 2010</a:t>
            </a:r>
          </a:p>
        </p:txBody>
      </p:sp>
    </p:spTree>
    <p:extLst>
      <p:ext uri="{BB962C8B-B14F-4D97-AF65-F5344CB8AC3E}">
        <p14:creationId xmlns:p14="http://schemas.microsoft.com/office/powerpoint/2010/main" val="161665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3D20-A033-42F8-8BCB-1DCA39D8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2×1+7×1−8.5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3×1+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76200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  <a:blipFill>
                <a:blip r:embed="rId2"/>
                <a:stretch>
                  <a:fillRect l="-1266" b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C4DFA-2691-4D7F-A9C6-E70C80293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B8110B-3FC2-448F-8026-BA0C4FB16E44}"/>
              </a:ext>
            </a:extLst>
          </p:cNvPr>
          <p:cNvGrpSpPr/>
          <p:nvPr/>
        </p:nvGrpSpPr>
        <p:grpSpPr>
          <a:xfrm>
            <a:off x="6691445" y="2453852"/>
            <a:ext cx="4801745" cy="3139333"/>
            <a:chOff x="6323800" y="2864795"/>
            <a:chExt cx="4801745" cy="31393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29B5BD-1731-43E1-9668-B086AC270006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3A8408-F0E9-45C7-96A4-450DF2FD0CC2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CA78B58E-EE1F-4E38-8BBC-9346A1454E50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/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/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/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606EB-5546-42ED-8A42-71D2FFC295E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098" y="3213100"/>
              <a:ext cx="1245140" cy="6637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45BF4-841F-4D22-BE94-CE855D58914F}"/>
                </a:ext>
              </a:extLst>
            </p:cNvPr>
            <p:cNvCxnSpPr>
              <a:cxnSpLocks/>
            </p:cNvCxnSpPr>
            <p:nvPr/>
          </p:nvCxnSpPr>
          <p:spPr>
            <a:xfrm>
              <a:off x="7039928" y="3940046"/>
              <a:ext cx="1141034" cy="1509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EC3ADA-3CD3-42F0-89BF-F036C6DE3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3098" y="4618282"/>
              <a:ext cx="1245140" cy="5685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/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/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/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D91CCB-E68A-4AA5-943F-B9C8B364ACE8}"/>
                </a:ext>
              </a:extLst>
            </p:cNvPr>
            <p:cNvGrpSpPr/>
            <p:nvPr/>
          </p:nvGrpSpPr>
          <p:grpSpPr>
            <a:xfrm>
              <a:off x="8687726" y="4985672"/>
              <a:ext cx="671979" cy="1018456"/>
              <a:chOff x="8687726" y="4781391"/>
              <a:chExt cx="671979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/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8.5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EF4E3C-3C26-4447-9AA9-BA8410B76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A8862A-52D8-4289-BB4D-6B0DAC59015A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AC77BCCA-D0B3-4F28-BC54-EBDF688FB297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40BFF36-A322-4D85-8D06-90A59F4E4C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0A7D54C4-3280-4B2F-A341-E842C1698D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/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F06BBAD-DF21-4433-BF4B-108FF5A14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928" y="4329364"/>
              <a:ext cx="1159877" cy="2560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/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9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70F98-E612-4EBB-93AD-945B88797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Multiple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3D6EBD-04C7-485B-AD2E-CF9C79E13F6E}"/>
              </a:ext>
            </a:extLst>
          </p:cNvPr>
          <p:cNvGrpSpPr/>
          <p:nvPr/>
        </p:nvGrpSpPr>
        <p:grpSpPr>
          <a:xfrm>
            <a:off x="5364312" y="2793998"/>
            <a:ext cx="4880388" cy="3210130"/>
            <a:chOff x="6245157" y="2793998"/>
            <a:chExt cx="4880388" cy="321013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76A0D76-DBBC-49C6-9BD8-460E8D644F31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407B51B-E808-466D-BA9C-BE16D8E9514E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7F6F0A-0855-44DB-8877-EE14BBA489D9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E9825A5-969B-464E-B593-24B63F23D218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D48F4A5-3576-4525-AD65-B55FBE3E1A5E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7E09382-64CA-453E-A73B-4BB50CD2AFB4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D1C02DE8-880E-467A-B5EC-EC35AC4FA315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A5136519-5D87-4B65-81A9-64D88899875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6987FB7A-9A68-4245-94D8-5D5F042915C0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1B65225-0995-4B58-AE27-D9361D8594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F6F3BBD-8C67-48A4-B4BA-500B581770D4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531F09E-4809-4B6F-B232-0BC7B29CE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B14F5F6-E732-455D-B8F0-E1A5BB1F5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261C8E-40E6-4F91-BFED-230CD554EB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507B9C3F-EB13-4BE2-924E-44796E9B58CE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45B8BE28-F448-48CA-835A-E43051842802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3E405D9C-8494-47A5-9300-EC5D6DCCF781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BC7C789-1595-47C8-B2CA-19771C1FF90B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AC0C43F-F687-499A-BFCA-3DAB2E0F95F0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050DDF2-41FE-45CB-8FD0-5461739F9F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630534-2425-417B-99F5-9202A92F213D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CE7CAA6E-4423-427E-BCB1-66016155C04E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FDBA25B-5C06-4D98-846E-061F945BBF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505EF8BC-DFBA-4FD8-ADFB-4EA7F70C3E9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/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8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87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5A6DEB6-6B21-4260-B1E6-53CDF138497E}"/>
              </a:ext>
            </a:extLst>
          </p:cNvPr>
          <p:cNvSpPr/>
          <p:nvPr/>
        </p:nvSpPr>
        <p:spPr>
          <a:xfrm>
            <a:off x="7315752" y="2793997"/>
            <a:ext cx="787941" cy="2971801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Multiple weight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Multiple biases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  <a:blipFill>
                <a:blip r:embed="rId2"/>
                <a:stretch>
                  <a:fillRect l="-1895" r="-2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91DBBA1-1894-4796-B6A1-F1805257DF6E}"/>
              </a:ext>
            </a:extLst>
          </p:cNvPr>
          <p:cNvSpPr/>
          <p:nvPr/>
        </p:nvSpPr>
        <p:spPr>
          <a:xfrm>
            <a:off x="6344728" y="2793998"/>
            <a:ext cx="787941" cy="29718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8C29D1-0495-45C3-9F2F-D7FD298C5E79}"/>
              </a:ext>
            </a:extLst>
          </p:cNvPr>
          <p:cNvSpPr/>
          <p:nvPr/>
        </p:nvSpPr>
        <p:spPr>
          <a:xfrm>
            <a:off x="5364312" y="2793999"/>
            <a:ext cx="787941" cy="29718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228A15-92DE-4F5F-B0A4-6CE37D8FF5FF}"/>
              </a:ext>
            </a:extLst>
          </p:cNvPr>
          <p:cNvGrpSpPr/>
          <p:nvPr/>
        </p:nvGrpSpPr>
        <p:grpSpPr>
          <a:xfrm>
            <a:off x="5461589" y="2864795"/>
            <a:ext cx="603115" cy="2827506"/>
            <a:chOff x="6342434" y="2660514"/>
            <a:chExt cx="603115" cy="282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FA43277-A418-4B22-B94C-30BDE0B61F3B}"/>
                    </a:ext>
                  </a:extLst>
                </p:cNvPr>
                <p:cNvSpPr/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B8DEFAA-55A3-4BEA-8CAF-5F4C8AA7E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8A0BA3-C82B-42FF-B819-315751A65DDA}"/>
                    </a:ext>
                  </a:extLst>
                </p:cNvPr>
                <p:cNvSpPr/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C16837A-D3D2-4BFF-8331-6C03A7744E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30AF682-6AA7-42F5-A840-2FFB645CDBC3}"/>
                    </a:ext>
                  </a:extLst>
                </p:cNvPr>
                <p:cNvSpPr/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06D45A3-BBF3-4D0F-99B4-79AEEA110A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19895FE-DCFA-4A3C-8502-6256AF6E7979}"/>
                    </a:ext>
                  </a:extLst>
                </p:cNvPr>
                <p:cNvSpPr/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6FB03E3-6437-4E64-99D8-809C36F58F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095C29-1303-4CFA-826E-C02DE85D2829}"/>
              </a:ext>
            </a:extLst>
          </p:cNvPr>
          <p:cNvCxnSpPr>
            <a:cxnSpLocks/>
          </p:cNvCxnSpPr>
          <p:nvPr/>
        </p:nvCxnSpPr>
        <p:spPr>
          <a:xfrm>
            <a:off x="6152253" y="3213100"/>
            <a:ext cx="2147837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70C855-AB61-4A8A-9DCE-FCA361D21028}"/>
              </a:ext>
            </a:extLst>
          </p:cNvPr>
          <p:cNvCxnSpPr>
            <a:cxnSpLocks/>
          </p:cNvCxnSpPr>
          <p:nvPr/>
        </p:nvCxnSpPr>
        <p:spPr>
          <a:xfrm flipV="1">
            <a:off x="6159083" y="3638413"/>
            <a:ext cx="2141007" cy="23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75C56E-3944-4F1A-8819-132DC22887D1}"/>
              </a:ext>
            </a:extLst>
          </p:cNvPr>
          <p:cNvCxnSpPr>
            <a:cxnSpLocks/>
          </p:cNvCxnSpPr>
          <p:nvPr/>
        </p:nvCxnSpPr>
        <p:spPr>
          <a:xfrm flipV="1">
            <a:off x="6152253" y="3978915"/>
            <a:ext cx="2236412" cy="1207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/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/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/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E64C1-C911-42A3-8A01-AB5107A16CA5}"/>
              </a:ext>
            </a:extLst>
          </p:cNvPr>
          <p:cNvGrpSpPr/>
          <p:nvPr/>
        </p:nvGrpSpPr>
        <p:grpSpPr>
          <a:xfrm>
            <a:off x="8770032" y="5839544"/>
            <a:ext cx="599780" cy="957413"/>
            <a:chOff x="8742972" y="4781391"/>
            <a:chExt cx="599780" cy="9574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/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C775EC-301E-47D0-B6D1-4057D6921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3716" y="4781391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/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7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71AED6B-C0A6-4121-BF43-25557E76618A}"/>
                  </a:ext>
                </a:extLst>
              </p:cNvPr>
              <p:cNvSpPr/>
              <p:nvPr/>
            </p:nvSpPr>
            <p:spPr>
              <a:xfrm>
                <a:off x="10549490" y="3254121"/>
                <a:ext cx="603115" cy="6031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71AED6B-C0A6-4121-BF43-25557E766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90" y="3254121"/>
                <a:ext cx="603115" cy="60311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42A7CA1-B389-45DC-996C-987F5ED499A6}"/>
                  </a:ext>
                </a:extLst>
              </p:cNvPr>
              <p:cNvSpPr/>
              <p:nvPr/>
            </p:nvSpPr>
            <p:spPr>
              <a:xfrm>
                <a:off x="10549490" y="4702559"/>
                <a:ext cx="603115" cy="60311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42A7CA1-B389-45DC-996C-987F5ED49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490" y="4702559"/>
                <a:ext cx="603115" cy="603115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ECF9A2-CE3F-450B-876B-FF882E0F8AC0}"/>
              </a:ext>
            </a:extLst>
          </p:cNvPr>
          <p:cNvGrpSpPr/>
          <p:nvPr/>
        </p:nvGrpSpPr>
        <p:grpSpPr>
          <a:xfrm>
            <a:off x="8394469" y="2899371"/>
            <a:ext cx="2060642" cy="2761053"/>
            <a:chOff x="8394469" y="2899371"/>
            <a:chExt cx="2060642" cy="276105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2FA776-D20A-47F5-B265-42FAA7714590}"/>
                </a:ext>
              </a:extLst>
            </p:cNvPr>
            <p:cNvGrpSpPr/>
            <p:nvPr/>
          </p:nvGrpSpPr>
          <p:grpSpPr>
            <a:xfrm>
              <a:off x="8394469" y="2899371"/>
              <a:ext cx="1312615" cy="1312615"/>
              <a:chOff x="8610600" y="3736040"/>
              <a:chExt cx="1312615" cy="131261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123DFBC-8140-483D-BFCE-8DBFDCA04AE0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6B09365-45B1-4D11-8457-20FF208E0E0D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79D7F0C-FC1B-4016-87A0-873F9603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4930" y="3555678"/>
              <a:ext cx="60018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0484E62E-6391-4F1C-8F79-7D6B7AD3C2A8}"/>
                </a:ext>
              </a:extLst>
            </p:cNvPr>
            <p:cNvCxnSpPr/>
            <p:nvPr/>
          </p:nvCxnSpPr>
          <p:spPr>
            <a:xfrm flipV="1">
              <a:off x="10028638" y="312323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468A8B-0697-4BCD-906A-911EAA582403}"/>
                </a:ext>
              </a:extLst>
            </p:cNvPr>
            <p:cNvGrpSpPr/>
            <p:nvPr/>
          </p:nvGrpSpPr>
          <p:grpSpPr>
            <a:xfrm>
              <a:off x="8394469" y="4347809"/>
              <a:ext cx="1312615" cy="1312615"/>
              <a:chOff x="8610600" y="3736040"/>
              <a:chExt cx="1312615" cy="131261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06C1B29-37E1-4A63-BAF8-3B36AAFFF85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30BF4572-65B1-4394-9414-B7895ACEECAC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CE214AB-D083-41FC-B2C8-F4DBC1CAD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4930" y="5004116"/>
              <a:ext cx="60018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16EF60E0-3C8C-47C9-9CE0-E601FB15ABBA}"/>
                </a:ext>
              </a:extLst>
            </p:cNvPr>
            <p:cNvCxnSpPr/>
            <p:nvPr/>
          </p:nvCxnSpPr>
          <p:spPr>
            <a:xfrm flipV="1">
              <a:off x="10028638" y="4571673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AB3B62-1755-4471-AC7D-8BC992051D59}"/>
              </a:ext>
            </a:extLst>
          </p:cNvPr>
          <p:cNvCxnSpPr>
            <a:cxnSpLocks/>
          </p:cNvCxnSpPr>
          <p:nvPr/>
        </p:nvCxnSpPr>
        <p:spPr>
          <a:xfrm>
            <a:off x="6146448" y="3300372"/>
            <a:ext cx="2242217" cy="1461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6295F37-0732-48B9-9226-57AB3D8D736B}"/>
              </a:ext>
            </a:extLst>
          </p:cNvPr>
          <p:cNvCxnSpPr>
            <a:cxnSpLocks/>
          </p:cNvCxnSpPr>
          <p:nvPr/>
        </p:nvCxnSpPr>
        <p:spPr>
          <a:xfrm>
            <a:off x="6152253" y="3942659"/>
            <a:ext cx="2172754" cy="933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EEB826-32A1-4EE2-B9E9-27555A8FD4C1}"/>
              </a:ext>
            </a:extLst>
          </p:cNvPr>
          <p:cNvCxnSpPr>
            <a:cxnSpLocks/>
          </p:cNvCxnSpPr>
          <p:nvPr/>
        </p:nvCxnSpPr>
        <p:spPr>
          <a:xfrm flipV="1">
            <a:off x="6159083" y="5129784"/>
            <a:ext cx="2165924" cy="191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/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/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/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DEE25-2966-4F3F-B545-6FC1404A0EAA}"/>
              </a:ext>
            </a:extLst>
          </p:cNvPr>
          <p:cNvGrpSpPr/>
          <p:nvPr/>
        </p:nvGrpSpPr>
        <p:grpSpPr>
          <a:xfrm>
            <a:off x="8770032" y="1728134"/>
            <a:ext cx="592663" cy="1003026"/>
            <a:chOff x="7595574" y="1728134"/>
            <a:chExt cx="592663" cy="1003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/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  <a:blipFill>
                  <a:blip r:embed="rId2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7E46E56-2D25-4D31-A372-C9B9C6783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6318" y="2183699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/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/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blipFill>
                <a:blip r:embed="rId25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7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1" grpId="0" animBg="1"/>
      <p:bldP spid="46" grpId="0"/>
      <p:bldP spid="47" grpId="0"/>
      <p:bldP spid="48" grpId="0"/>
      <p:bldP spid="56" grpId="0"/>
      <p:bldP spid="58" grpId="0"/>
      <p:bldP spid="38" grpId="0" animBg="1"/>
      <p:bldP spid="71" grpId="0" animBg="1"/>
      <p:bldP spid="78" grpId="0"/>
      <p:bldP spid="79" grpId="0"/>
      <p:bldP spid="80" grpId="0"/>
      <p:bldP spid="83" grpId="0"/>
      <p:bldP spid="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Define 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bias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  <a:blipFill>
                <a:blip r:embed="rId2"/>
                <a:stretch>
                  <a:fillRect l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44531C4-6AA7-453F-90E3-ADBF30796DCE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18C29D1-0495-45C3-9F2F-D7FD298C5E79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228A15-92DE-4F5F-B0A4-6CE37D8FF5FF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FFA43277-A418-4B22-B94C-30BDE0B61F3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B68A0BA3-C82B-42FF-B819-315751A65DD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D30AF682-6AA7-42F5-A840-2FFB645CDBC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719895FE-DCFA-4A3C-8502-6256AF6E79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324EE636-D70E-4631-B6C1-1522320E4E50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1AC3086-061B-4C6D-AB76-F3B61666652D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6F2284FA-CA9F-4028-A701-6D13BFCB3C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476B43-02E9-4B9F-8FAE-EF5F2615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F6F0E023-6428-4545-8729-A35550AC62A0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28EA0AA-B870-468C-A36D-67233BBC971B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C557D9E-37A6-4C9E-A5DB-CD289AD8D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5D92A013-8908-4F70-9AD5-FF8692BAB45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2618BE5-B587-4823-8D25-A757AFBB3C0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99B9484-BD15-47C7-B341-9E3A360B0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3688224-1B8E-4D70-8BC6-48F5AF7B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36E9A89-4661-4E23-998C-69EB2E8D97E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9F53802-3B94-41E3-BF91-C222FED33C44}"/>
              </a:ext>
            </a:extLst>
          </p:cNvPr>
          <p:cNvGrpSpPr/>
          <p:nvPr/>
        </p:nvGrpSpPr>
        <p:grpSpPr>
          <a:xfrm>
            <a:off x="5453542" y="678327"/>
            <a:ext cx="5495518" cy="1594288"/>
            <a:chOff x="6301267" y="613484"/>
            <a:chExt cx="5495518" cy="1594288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76264F5-3B9D-4A0F-881F-EFA68E05E5E3}"/>
                </a:ext>
              </a:extLst>
            </p:cNvPr>
            <p:cNvGrpSpPr/>
            <p:nvPr/>
          </p:nvGrpSpPr>
          <p:grpSpPr>
            <a:xfrm>
              <a:off x="6301267" y="613484"/>
              <a:ext cx="3321070" cy="1594288"/>
              <a:chOff x="5247934" y="492808"/>
              <a:chExt cx="3321070" cy="15942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/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F585744D-48C3-4ED8-8F65-702191DADD7B}"/>
                  </a:ext>
                </a:extLst>
              </p:cNvPr>
              <p:cNvGrpSpPr/>
              <p:nvPr/>
            </p:nvGrpSpPr>
            <p:grpSpPr>
              <a:xfrm>
                <a:off x="6152253" y="492808"/>
                <a:ext cx="2416751" cy="1590319"/>
                <a:chOff x="6152253" y="492808"/>
                <a:chExt cx="2416751" cy="159031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4" name="Left Bracket 173">
                <a:extLst>
                  <a:ext uri="{FF2B5EF4-FFF2-40B4-BE49-F238E27FC236}">
                    <a16:creationId xmlns:a16="http://schemas.microsoft.com/office/drawing/2014/main" id="{21D513D6-60DD-48B5-AF41-B1DFC8B6DF10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Left Bracket 175">
                <a:extLst>
                  <a:ext uri="{FF2B5EF4-FFF2-40B4-BE49-F238E27FC236}">
                    <a16:creationId xmlns:a16="http://schemas.microsoft.com/office/drawing/2014/main" id="{B57902DF-CAA5-4271-9950-74A5C61C3FD2}"/>
                  </a:ext>
                </a:extLst>
              </p:cNvPr>
              <p:cNvSpPr/>
              <p:nvPr/>
            </p:nvSpPr>
            <p:spPr>
              <a:xfrm rot="10800000">
                <a:off x="8388199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E875A19-A026-4F46-8359-A5DB71394A59}"/>
                </a:ext>
              </a:extLst>
            </p:cNvPr>
            <p:cNvGrpSpPr/>
            <p:nvPr/>
          </p:nvGrpSpPr>
          <p:grpSpPr>
            <a:xfrm>
              <a:off x="10217387" y="639346"/>
              <a:ext cx="1579398" cy="1568425"/>
              <a:chOff x="5364482" y="518671"/>
              <a:chExt cx="1579398" cy="1568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/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B789B3CB-C90B-487A-98C5-3B038D7F6A8F}"/>
                  </a:ext>
                </a:extLst>
              </p:cNvPr>
              <p:cNvGrpSpPr/>
              <p:nvPr/>
            </p:nvGrpSpPr>
            <p:grpSpPr>
              <a:xfrm>
                <a:off x="6152253" y="518671"/>
                <a:ext cx="791627" cy="1551055"/>
                <a:chOff x="6152253" y="518671"/>
                <a:chExt cx="791627" cy="155105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716735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716735" cy="40011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b="-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791627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791627" cy="40011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72269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722698" cy="400110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b="-30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1" name="Left Bracket 180">
                <a:extLst>
                  <a:ext uri="{FF2B5EF4-FFF2-40B4-BE49-F238E27FC236}">
                    <a16:creationId xmlns:a16="http://schemas.microsoft.com/office/drawing/2014/main" id="{7D997D8F-B597-4B7E-BCE5-E62DB8EC3BCA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Left Bracket 181">
                <a:extLst>
                  <a:ext uri="{FF2B5EF4-FFF2-40B4-BE49-F238E27FC236}">
                    <a16:creationId xmlns:a16="http://schemas.microsoft.com/office/drawing/2014/main" id="{85B7ED53-D46F-4AC2-8C73-07AA7CEB14B8}"/>
                  </a:ext>
                </a:extLst>
              </p:cNvPr>
              <p:cNvSpPr/>
              <p:nvPr/>
            </p:nvSpPr>
            <p:spPr>
              <a:xfrm rot="10800000">
                <a:off x="6730199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7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4286-ED43-4CB2-B250-880168D4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Counting the parameters: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input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dimensional output</a:t>
                </a:r>
              </a:p>
              <a:p>
                <a:pPr marL="5080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parameters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biases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in total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  <a:blipFill>
                <a:blip r:embed="rId2"/>
                <a:stretch>
                  <a:fillRect l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9394A-ECC4-49E7-83FF-58385A2B4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1E7DEE-FB19-464C-A075-AEE74EE66022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701A1E-1503-477B-AC4F-91A888EA55D5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129D07-F69F-4059-8A40-FA9DB04763B9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2D3078F-E0AB-4D29-9704-19C0BC5714A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68D4BC8-D43D-43D9-A876-A01F01CA1371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64F3629-DC44-4A6D-AF9D-C8CCAA03DEE5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0AA91412-636B-4F3E-9F9C-34ECF9EF28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9DF258F-291C-470A-B258-FB8DCA0A2737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251698-BBEB-481E-8E44-8B8B9999B3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3EEA243-B031-4884-8BC9-F50314F043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F50BFB-4032-484E-80B6-F38157D3DC45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E77F038-F4AE-4796-8101-AA21215D1D9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B7F59B-4C08-452E-99E3-123E8AD8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BF92EE-2F37-4F2D-A8B2-44A09807D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AA8220-9654-4277-9FE5-57702052E737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AB1AAD-C7B7-4DC7-AA71-2828C9765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92903B-CDFA-4500-AFBD-0CB514BA4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086CA6-1F3D-4EC7-A63A-11E34EC64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F15E3D-5A6D-4FBA-984C-844C2C3AE0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3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3E3F-2A75-40B1-B4CF-C4E1D359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</p:spPr>
            <p:txBody>
              <a:bodyPr/>
              <a:lstStyle/>
              <a:p>
                <a:r>
                  <a:rPr lang="en-US" dirty="0"/>
                  <a:t>Perceptrons transform data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an output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Biases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non-linear, differentiable activation function</a:t>
                </a:r>
                <a:endParaRPr lang="en-US" b="1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US" dirty="0"/>
              </a:p>
              <a:p>
                <a:pPr marL="533400" indent="-457200"/>
                <a:r>
                  <a:rPr lang="en-US" dirty="0"/>
                  <a:t>For higher dimensional outputs: dense/linear/fully connected layers</a:t>
                </a:r>
              </a:p>
              <a:p>
                <a:pPr marL="533400" indent="-457200"/>
                <a:r>
                  <a:rPr lang="en-US" dirty="0"/>
                  <a:t>Implementation in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pPr marL="762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  <a:blipFill>
                <a:blip r:embed="rId2"/>
                <a:stretch>
                  <a:fillRect l="-1045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0A74-CBB5-483A-8435-5AEFCA1BA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E0544-27FB-4D74-88D8-123DE06E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678694"/>
            <a:ext cx="3886200" cy="2676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D26FE1-5E10-4B51-99D7-F39F1C648DF6}"/>
              </a:ext>
            </a:extLst>
          </p:cNvPr>
          <p:cNvGrpSpPr/>
          <p:nvPr/>
        </p:nvGrpSpPr>
        <p:grpSpPr>
          <a:xfrm>
            <a:off x="7363100" y="355321"/>
            <a:ext cx="4095199" cy="2972932"/>
            <a:chOff x="6217802" y="2793999"/>
            <a:chExt cx="4095199" cy="297293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783D3EE-B497-446D-9A05-9454392CB98A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6C1055-C72B-4234-9873-9B2448E9DB10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C06A6F41-65D2-449B-9C52-206A48100B4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C93FDC2C-DE3B-4252-BF25-21A7827B43E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C629B32B-4425-48B1-A0F1-5CFF3133488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DC28DD6-A0C1-4C8F-8C12-4BC8341225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AAE3514-74F8-4632-B80C-238A8DA27B5C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77B19E-B6BD-4A4D-AACD-54EF0DC30E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BF9FFC29-5141-4594-B210-85324BE81D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348B68-0B5E-40AA-9390-35AF536EEA68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A1E16B-1C84-4149-A24A-814753239C2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62B2E0C-D02F-450D-A224-111F20C09F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EFFB41-19E6-4B6C-9070-EF4B35D8C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B0528A-CA2A-4FD6-8F84-0E56683A924C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FD1DA9-2E60-4CB6-8D6B-796FC8FF346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FEF3CA-E9AC-4DEB-983A-4BAB1971E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17AA23-8799-4E0A-B8B5-EE4DF7ED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7438C8-8D1C-4043-B55B-4B2F87BDB2C9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84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Multi-layer perceptrons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C12E4F-618C-4F89-8265-C7A138D2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Stack </a:t>
                </a:r>
                <a:r>
                  <a:rPr lang="en-US" sz="2400" dirty="0" err="1"/>
                  <a:t>perceptrons</a:t>
                </a:r>
                <a:r>
                  <a:rPr lang="en-US" sz="2400" dirty="0"/>
                  <a:t> on top of each other: </a:t>
                </a:r>
              </a:p>
              <a:p>
                <a:r>
                  <a:rPr lang="en-US" sz="2400" dirty="0"/>
                  <a:t>The output of a perceptron is the input of its successor</a:t>
                </a:r>
              </a:p>
              <a:p>
                <a:r>
                  <a:rPr lang="en-US" sz="2400" dirty="0"/>
                  <a:t>Simplest case: two </a:t>
                </a:r>
                <a:r>
                  <a:rPr lang="en-US" sz="2400" dirty="0" err="1"/>
                  <a:t>perceptrons</a:t>
                </a: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layer(s) between the input and output are called the hidden layer(s)</a:t>
                </a:r>
              </a:p>
              <a:p>
                <a:r>
                  <a:rPr lang="en-US" sz="2400" dirty="0"/>
                  <a:t>Large amounts of layers </a:t>
                </a:r>
                <a:r>
                  <a:rPr lang="en-US" sz="2400" dirty="0">
                    <a:sym typeface="Wingdings" panose="05000000000000000000" pitchFamily="2" charset="2"/>
                  </a:rPr>
                  <a:t> deep neural network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02603BB-DCD7-439E-8CA6-36428853D055}"/>
              </a:ext>
            </a:extLst>
          </p:cNvPr>
          <p:cNvGrpSpPr/>
          <p:nvPr/>
        </p:nvGrpSpPr>
        <p:grpSpPr>
          <a:xfrm>
            <a:off x="6734450" y="2492449"/>
            <a:ext cx="4883140" cy="2971801"/>
            <a:chOff x="7001150" y="2492449"/>
            <a:chExt cx="4883140" cy="29718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866B16-C090-4C77-A06E-F571300D6188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79EFC71-AEE0-4959-903C-FB3690D9AA8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A85A5E3-E455-4FAC-8809-3BC8C1F0E873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7A692657-7F8E-44D5-AB63-D9704F5D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67C22DFB-3163-44B4-A867-D07DB7AA9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1B5CEFF4-349A-4BAA-8AF8-BCD07E4D0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7AE53C28-C54A-4A61-8185-0746A3308B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DF81444-EA36-487D-B798-FB5677FAEC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1330DE-44D5-4826-B002-06C5D2425D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BACC73-2525-4DBF-8960-005F3116231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6A25D488-994B-4B4D-B234-8BA966B9AE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B06080-53AE-4633-A0F8-5FA410BF2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1DA412-FCD8-48B9-8130-7293E9979D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9D16C8-85FA-40BB-878E-5D6A0AA5C150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C8CBF7-185B-4632-8FD5-71CB2473C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1108D3-8767-427F-BCB4-16BF2904DE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D6A51-71FF-40DF-80C8-D14C75024A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53EEB5-0A93-4FA4-9B1A-8C3862001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07FA09-65D1-4C6F-A548-3D45284F1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5C0E17-3698-4B47-BFAF-EF211382B98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2CF0381-63B0-44CF-B514-CADDD55DAED0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BF3706D-3D87-46E5-8404-D0F2B276710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222598E-7127-4476-A390-B01E7BFEAB5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194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7BB0167E-2178-434B-9456-6B072106708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9918652-5218-41B5-9726-B717D5FD11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028474F-AB85-40B9-A6AE-D3369894BE6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DF0D714-A3CD-4800-9A82-2938107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0EA18DF-ADF5-4E75-B15F-4BC48DC67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CB3321E-8C05-43AA-A5F7-993B81798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E9278A3-3336-49F6-981C-97E0E19BE78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A0D608-CB11-4725-B4EF-9EA19C792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0C6668-9BF7-4FA3-9167-FB4785D52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997972A-A7CF-4B06-BD54-7CA1EFCD7C5F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/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  <a:blipFill>
                <a:blip r:embed="rId16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/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  <a:blipFill>
                <a:blip r:embed="rId17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EF4EBA0D-DADB-46E2-8734-2BB049FBD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69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8A1C35-7D46-45C0-B923-E4BA68FA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37568B-0433-476F-A434-3076D9A0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9522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Motivation: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Multiple consecutive layers increase the capacity of a network</a:t>
            </a: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Example: binary classification in 2D data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A6505C3-9E73-49DA-B761-7FCB2B5ADC72}"/>
              </a:ext>
            </a:extLst>
          </p:cNvPr>
          <p:cNvGrpSpPr/>
          <p:nvPr/>
        </p:nvGrpSpPr>
        <p:grpSpPr>
          <a:xfrm>
            <a:off x="7446515" y="2280002"/>
            <a:ext cx="1076418" cy="1468734"/>
            <a:chOff x="7563871" y="4551329"/>
            <a:chExt cx="1076418" cy="146873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9D66624-8106-4252-B979-C6A3227C8321}"/>
                </a:ext>
              </a:extLst>
            </p:cNvPr>
            <p:cNvGrpSpPr/>
            <p:nvPr/>
          </p:nvGrpSpPr>
          <p:grpSpPr>
            <a:xfrm rot="16200000">
              <a:off x="7865435" y="5245208"/>
              <a:ext cx="543520" cy="1006189"/>
              <a:chOff x="7001150" y="2492450"/>
              <a:chExt cx="787941" cy="14586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6476944-EAEB-472A-B5C9-3E4A2790E0D4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5C99982-ADBD-4EDA-8530-A84A288E9BA2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07AD09-CB0C-4B66-A8B6-0EF2FF99DC79}"/>
                </a:ext>
              </a:extLst>
            </p:cNvPr>
            <p:cNvGrpSpPr/>
            <p:nvPr/>
          </p:nvGrpSpPr>
          <p:grpSpPr>
            <a:xfrm rot="16200000">
              <a:off x="7870303" y="4561369"/>
              <a:ext cx="543519" cy="523439"/>
              <a:chOff x="10308409" y="2493580"/>
              <a:chExt cx="787941" cy="758831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811512E1-3D2B-4DF1-A906-A8ED0CEEEF5F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726CC4-1078-43F0-9076-769B70A74B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7192" y="5149816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B49051A3-34DD-4831-B5F7-43FC478A7F22}"/>
                </a:ext>
              </a:extLst>
            </p:cNvPr>
            <p:cNvCxnSpPr/>
            <p:nvPr/>
          </p:nvCxnSpPr>
          <p:spPr>
            <a:xfrm flipV="1">
              <a:off x="7563871" y="497413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E720462-08CA-457F-8ED3-CA466FEA8274}"/>
              </a:ext>
            </a:extLst>
          </p:cNvPr>
          <p:cNvGrpSpPr/>
          <p:nvPr/>
        </p:nvGrpSpPr>
        <p:grpSpPr>
          <a:xfrm>
            <a:off x="5328480" y="2280003"/>
            <a:ext cx="1146220" cy="1468734"/>
            <a:chOff x="5162902" y="4551328"/>
            <a:chExt cx="1146220" cy="146873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8B15422-A6D9-4C20-801D-3C2BE940F8B1}"/>
                </a:ext>
              </a:extLst>
            </p:cNvPr>
            <p:cNvGrpSpPr/>
            <p:nvPr/>
          </p:nvGrpSpPr>
          <p:grpSpPr>
            <a:xfrm rot="16200000">
              <a:off x="5534268" y="5245207"/>
              <a:ext cx="543520" cy="1006189"/>
              <a:chOff x="7001150" y="2492450"/>
              <a:chExt cx="787941" cy="145867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0CDB7B0-7CAB-4638-A057-2FE3670DA369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8B6AAB05-6ECA-491B-94E4-8D8E42CF2B6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1D1B4B0-4758-4000-A23C-3A57090A27D3}"/>
                </a:ext>
              </a:extLst>
            </p:cNvPr>
            <p:cNvGrpSpPr/>
            <p:nvPr/>
          </p:nvGrpSpPr>
          <p:grpSpPr>
            <a:xfrm rot="16200000">
              <a:off x="5539136" y="4561368"/>
              <a:ext cx="543519" cy="523439"/>
              <a:chOff x="10308409" y="2493580"/>
              <a:chExt cx="787941" cy="758831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181AC157-B069-4FBC-9A29-F18931EE1F5E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354B51-AF1B-4BE1-AF1D-F8A9D2AE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6025" y="5149815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245CE6AA-A970-4D56-A1A2-8F5E9B213DA5}"/>
                </a:ext>
              </a:extLst>
            </p:cNvPr>
            <p:cNvCxnSpPr/>
            <p:nvPr/>
          </p:nvCxnSpPr>
          <p:spPr>
            <a:xfrm flipV="1">
              <a:off x="5224905" y="497855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ultiplication Sign 88">
              <a:extLst>
                <a:ext uri="{FF2B5EF4-FFF2-40B4-BE49-F238E27FC236}">
                  <a16:creationId xmlns:a16="http://schemas.microsoft.com/office/drawing/2014/main" id="{46EB55F8-8D8E-4B29-96D2-AD63AD40F6B6}"/>
                </a:ext>
              </a:extLst>
            </p:cNvPr>
            <p:cNvSpPr/>
            <p:nvPr/>
          </p:nvSpPr>
          <p:spPr>
            <a:xfrm>
              <a:off x="5162902" y="4911074"/>
              <a:ext cx="361856" cy="361856"/>
            </a:xfrm>
            <a:prstGeom prst="mathMultiply">
              <a:avLst>
                <a:gd name="adj1" fmla="val 11675"/>
              </a:avLst>
            </a:prstGeom>
            <a:solidFill>
              <a:srgbClr val="FF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C7D013C-652A-45C8-A5AB-C6C39BEC3770}"/>
              </a:ext>
            </a:extLst>
          </p:cNvPr>
          <p:cNvGrpSpPr/>
          <p:nvPr/>
        </p:nvGrpSpPr>
        <p:grpSpPr>
          <a:xfrm>
            <a:off x="9111210" y="1751228"/>
            <a:ext cx="2049938" cy="2530509"/>
            <a:chOff x="9462169" y="4097762"/>
            <a:chExt cx="2049938" cy="253050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F8D478F-A744-429F-87CE-889C07325E7E}"/>
                </a:ext>
              </a:extLst>
            </p:cNvPr>
            <p:cNvGrpSpPr/>
            <p:nvPr/>
          </p:nvGrpSpPr>
          <p:grpSpPr>
            <a:xfrm rot="16200000">
              <a:off x="10264872" y="5853416"/>
              <a:ext cx="543520" cy="1006189"/>
              <a:chOff x="7001150" y="2492450"/>
              <a:chExt cx="787941" cy="145867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1083FBF-2C39-4504-9758-8AA6D43391FA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3755391-680B-431A-9D9E-021544FB92EE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13627D-2B1E-491F-8466-992470A92C1C}"/>
                </a:ext>
              </a:extLst>
            </p:cNvPr>
            <p:cNvGrpSpPr/>
            <p:nvPr/>
          </p:nvGrpSpPr>
          <p:grpSpPr>
            <a:xfrm rot="16200000">
              <a:off x="10262551" y="4107802"/>
              <a:ext cx="543519" cy="523439"/>
              <a:chOff x="10308409" y="2493580"/>
              <a:chExt cx="787941" cy="75883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5049C6F-4F7D-4350-A774-84137FC8641D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BF08913-EE8D-45CB-9466-1A7630D18C55}"/>
                </a:ext>
              </a:extLst>
            </p:cNvPr>
            <p:cNvGrpSpPr/>
            <p:nvPr/>
          </p:nvGrpSpPr>
          <p:grpSpPr>
            <a:xfrm>
              <a:off x="9462169" y="5077876"/>
              <a:ext cx="2049938" cy="543519"/>
              <a:chOff x="9462168" y="4974130"/>
              <a:chExt cx="2049938" cy="543519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603FB1B-954D-4B61-AA53-00D57DB3F128}"/>
                  </a:ext>
                </a:extLst>
              </p:cNvPr>
              <p:cNvSpPr/>
              <p:nvPr/>
            </p:nvSpPr>
            <p:spPr>
              <a:xfrm rot="16200000">
                <a:off x="10215377" y="4220921"/>
                <a:ext cx="543519" cy="204993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/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/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/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5556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/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B20D05D-A6C8-4ED9-91C6-191518DA3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5710713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EE7E230-07CE-4854-8509-5AA5E5E5E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4711344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2FF9885D-BACC-4E8F-95BD-83D608DDADEA}"/>
                </a:ext>
              </a:extLst>
            </p:cNvPr>
            <p:cNvCxnSpPr/>
            <p:nvPr/>
          </p:nvCxnSpPr>
          <p:spPr>
            <a:xfrm flipV="1">
              <a:off x="10201204" y="572872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9A9DA233-B037-4DBD-91C1-3C55D3CD5320}"/>
                </a:ext>
              </a:extLst>
            </p:cNvPr>
            <p:cNvCxnSpPr/>
            <p:nvPr/>
          </p:nvCxnSpPr>
          <p:spPr>
            <a:xfrm flipV="1">
              <a:off x="10201204" y="472526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8CA9026-E1BB-4708-8FAE-FCAF7A5C3C71}"/>
              </a:ext>
            </a:extLst>
          </p:cNvPr>
          <p:cNvGrpSpPr/>
          <p:nvPr/>
        </p:nvGrpSpPr>
        <p:grpSpPr>
          <a:xfrm>
            <a:off x="9194095" y="4473719"/>
            <a:ext cx="2055512" cy="2087433"/>
            <a:chOff x="9392802" y="1712460"/>
            <a:chExt cx="2055512" cy="208743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98C001-1B38-4B30-9619-B15DA593E56B}"/>
                </a:ext>
              </a:extLst>
            </p:cNvPr>
            <p:cNvCxnSpPr>
              <a:cxnSpLocks/>
            </p:cNvCxnSpPr>
            <p:nvPr/>
          </p:nvCxnSpPr>
          <p:spPr>
            <a:xfrm>
              <a:off x="9392802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8004A53-98FF-493A-BB88-0E25441D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3152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/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/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07A6A7B-9E84-4146-99D9-66C711BDDE86}"/>
                </a:ext>
              </a:extLst>
            </p:cNvPr>
            <p:cNvSpPr/>
            <p:nvPr/>
          </p:nvSpPr>
          <p:spPr>
            <a:xfrm>
              <a:off x="9392802" y="1837179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374CB69-071C-4463-82B7-784566457374}"/>
                </a:ext>
              </a:extLst>
            </p:cNvPr>
            <p:cNvSpPr/>
            <p:nvPr/>
          </p:nvSpPr>
          <p:spPr>
            <a:xfrm>
              <a:off x="9556750" y="3054350"/>
              <a:ext cx="844550" cy="533400"/>
            </a:xfrm>
            <a:custGeom>
              <a:avLst/>
              <a:gdLst>
                <a:gd name="connsiteX0" fmla="*/ 222250 w 844550"/>
                <a:gd name="connsiteY0" fmla="*/ 438150 h 533400"/>
                <a:gd name="connsiteX1" fmla="*/ 0 w 844550"/>
                <a:gd name="connsiteY1" fmla="*/ 0 h 533400"/>
                <a:gd name="connsiteX2" fmla="*/ 844550 w 844550"/>
                <a:gd name="connsiteY2" fmla="*/ 215900 h 533400"/>
                <a:gd name="connsiteX3" fmla="*/ 723900 w 844550"/>
                <a:gd name="connsiteY3" fmla="*/ 533400 h 533400"/>
                <a:gd name="connsiteX4" fmla="*/ 222250 w 844550"/>
                <a:gd name="connsiteY4" fmla="*/ 43815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550" h="533400">
                  <a:moveTo>
                    <a:pt x="222250" y="438150"/>
                  </a:moveTo>
                  <a:lnTo>
                    <a:pt x="0" y="0"/>
                  </a:lnTo>
                  <a:lnTo>
                    <a:pt x="844550" y="215900"/>
                  </a:lnTo>
                  <a:lnTo>
                    <a:pt x="723900" y="533400"/>
                  </a:lnTo>
                  <a:lnTo>
                    <a:pt x="222250" y="4381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A747323-EC6F-46C9-B555-E198F11A1474}"/>
                </a:ext>
              </a:extLst>
            </p:cNvPr>
            <p:cNvSpPr/>
            <p:nvPr/>
          </p:nvSpPr>
          <p:spPr>
            <a:xfrm>
              <a:off x="9600569" y="2643549"/>
              <a:ext cx="305333" cy="222250"/>
            </a:xfrm>
            <a:custGeom>
              <a:avLst/>
              <a:gdLst>
                <a:gd name="connsiteX0" fmla="*/ 0 w 527050"/>
                <a:gd name="connsiteY0" fmla="*/ 152400 h 457200"/>
                <a:gd name="connsiteX1" fmla="*/ 101600 w 527050"/>
                <a:gd name="connsiteY1" fmla="*/ 450850 h 457200"/>
                <a:gd name="connsiteX2" fmla="*/ 450850 w 527050"/>
                <a:gd name="connsiteY2" fmla="*/ 457200 h 457200"/>
                <a:gd name="connsiteX3" fmla="*/ 527050 w 527050"/>
                <a:gd name="connsiteY3" fmla="*/ 361950 h 457200"/>
                <a:gd name="connsiteX4" fmla="*/ 349250 w 527050"/>
                <a:gd name="connsiteY4" fmla="*/ 0 h 457200"/>
                <a:gd name="connsiteX5" fmla="*/ 0 w 527050"/>
                <a:gd name="connsiteY5" fmla="*/ 1524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050" h="457200">
                  <a:moveTo>
                    <a:pt x="0" y="152400"/>
                  </a:moveTo>
                  <a:lnTo>
                    <a:pt x="101600" y="450850"/>
                  </a:lnTo>
                  <a:lnTo>
                    <a:pt x="450850" y="457200"/>
                  </a:lnTo>
                  <a:lnTo>
                    <a:pt x="527050" y="361950"/>
                  </a:lnTo>
                  <a:lnTo>
                    <a:pt x="34925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B5C37E8-A83E-4832-B3B2-6D3476AB2215}"/>
                </a:ext>
              </a:extLst>
            </p:cNvPr>
            <p:cNvSpPr/>
            <p:nvPr/>
          </p:nvSpPr>
          <p:spPr>
            <a:xfrm>
              <a:off x="10642951" y="3054350"/>
              <a:ext cx="203200" cy="590550"/>
            </a:xfrm>
            <a:custGeom>
              <a:avLst/>
              <a:gdLst>
                <a:gd name="connsiteX0" fmla="*/ 12700 w 203200"/>
                <a:gd name="connsiteY0" fmla="*/ 552450 h 590550"/>
                <a:gd name="connsiteX1" fmla="*/ 0 w 203200"/>
                <a:gd name="connsiteY1" fmla="*/ 0 h 590550"/>
                <a:gd name="connsiteX2" fmla="*/ 114300 w 203200"/>
                <a:gd name="connsiteY2" fmla="*/ 95250 h 590550"/>
                <a:gd name="connsiteX3" fmla="*/ 203200 w 203200"/>
                <a:gd name="connsiteY3" fmla="*/ 590550 h 590550"/>
                <a:gd name="connsiteX4" fmla="*/ 12700 w 203200"/>
                <a:gd name="connsiteY4" fmla="*/ 5524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590550">
                  <a:moveTo>
                    <a:pt x="12700" y="552450"/>
                  </a:moveTo>
                  <a:lnTo>
                    <a:pt x="0" y="0"/>
                  </a:lnTo>
                  <a:lnTo>
                    <a:pt x="114300" y="95250"/>
                  </a:lnTo>
                  <a:lnTo>
                    <a:pt x="203200" y="590550"/>
                  </a:lnTo>
                  <a:lnTo>
                    <a:pt x="12700" y="5524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ultiplication Sign 124">
              <a:extLst>
                <a:ext uri="{FF2B5EF4-FFF2-40B4-BE49-F238E27FC236}">
                  <a16:creationId xmlns:a16="http://schemas.microsoft.com/office/drawing/2014/main" id="{ACB22ED2-A137-48B9-8350-A682A2FF4928}"/>
                </a:ext>
              </a:extLst>
            </p:cNvPr>
            <p:cNvSpPr/>
            <p:nvPr/>
          </p:nvSpPr>
          <p:spPr>
            <a:xfrm>
              <a:off x="9772091" y="327911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Multiplication Sign 125">
              <a:extLst>
                <a:ext uri="{FF2B5EF4-FFF2-40B4-BE49-F238E27FC236}">
                  <a16:creationId xmlns:a16="http://schemas.microsoft.com/office/drawing/2014/main" id="{D295A28E-1532-44E9-AAB9-4616DE7F1934}"/>
                </a:ext>
              </a:extLst>
            </p:cNvPr>
            <p:cNvSpPr/>
            <p:nvPr/>
          </p:nvSpPr>
          <p:spPr>
            <a:xfrm>
              <a:off x="10085475" y="333775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Multiplication Sign 126">
              <a:extLst>
                <a:ext uri="{FF2B5EF4-FFF2-40B4-BE49-F238E27FC236}">
                  <a16:creationId xmlns:a16="http://schemas.microsoft.com/office/drawing/2014/main" id="{B5236739-8035-4F68-80A7-800B8F36CC54}"/>
                </a:ext>
              </a:extLst>
            </p:cNvPr>
            <p:cNvSpPr/>
            <p:nvPr/>
          </p:nvSpPr>
          <p:spPr>
            <a:xfrm>
              <a:off x="9625145" y="30658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ultiplication Sign 127">
              <a:extLst>
                <a:ext uri="{FF2B5EF4-FFF2-40B4-BE49-F238E27FC236}">
                  <a16:creationId xmlns:a16="http://schemas.microsoft.com/office/drawing/2014/main" id="{0E5476C4-AAB0-466F-BFAB-34F1EB1A5DEA}"/>
                </a:ext>
              </a:extLst>
            </p:cNvPr>
            <p:cNvSpPr/>
            <p:nvPr/>
          </p:nvSpPr>
          <p:spPr>
            <a:xfrm>
              <a:off x="9638517" y="266264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Multiplication Sign 128">
              <a:extLst>
                <a:ext uri="{FF2B5EF4-FFF2-40B4-BE49-F238E27FC236}">
                  <a16:creationId xmlns:a16="http://schemas.microsoft.com/office/drawing/2014/main" id="{495642FD-A856-48C0-911E-DB1D671DFB81}"/>
                </a:ext>
              </a:extLst>
            </p:cNvPr>
            <p:cNvSpPr/>
            <p:nvPr/>
          </p:nvSpPr>
          <p:spPr>
            <a:xfrm>
              <a:off x="10616641" y="34055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Multiplication Sign 129">
              <a:extLst>
                <a:ext uri="{FF2B5EF4-FFF2-40B4-BE49-F238E27FC236}">
                  <a16:creationId xmlns:a16="http://schemas.microsoft.com/office/drawing/2014/main" id="{FE3A5AEC-B46F-4CFD-8061-9ABCD2A7DC88}"/>
                </a:ext>
              </a:extLst>
            </p:cNvPr>
            <p:cNvSpPr/>
            <p:nvPr/>
          </p:nvSpPr>
          <p:spPr>
            <a:xfrm>
              <a:off x="10603468" y="31378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ultiplication Sign 130">
              <a:extLst>
                <a:ext uri="{FF2B5EF4-FFF2-40B4-BE49-F238E27FC236}">
                  <a16:creationId xmlns:a16="http://schemas.microsoft.com/office/drawing/2014/main" id="{F63FD9D9-E174-4BD5-B80C-66C281EB7C5C}"/>
                </a:ext>
              </a:extLst>
            </p:cNvPr>
            <p:cNvSpPr/>
            <p:nvPr/>
          </p:nvSpPr>
          <p:spPr>
            <a:xfrm>
              <a:off x="9911804" y="31394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Multiplication Sign 146">
              <a:extLst>
                <a:ext uri="{FF2B5EF4-FFF2-40B4-BE49-F238E27FC236}">
                  <a16:creationId xmlns:a16="http://schemas.microsoft.com/office/drawing/2014/main" id="{2EF4378F-856D-4D6D-AFEB-D4EBB8CD89D8}"/>
                </a:ext>
              </a:extLst>
            </p:cNvPr>
            <p:cNvSpPr/>
            <p:nvPr/>
          </p:nvSpPr>
          <p:spPr>
            <a:xfrm>
              <a:off x="9758838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ultiplication Sign 147">
              <a:extLst>
                <a:ext uri="{FF2B5EF4-FFF2-40B4-BE49-F238E27FC236}">
                  <a16:creationId xmlns:a16="http://schemas.microsoft.com/office/drawing/2014/main" id="{8A2A5D50-E7C7-4ADD-A160-03973BBB0DB7}"/>
                </a:ext>
              </a:extLst>
            </p:cNvPr>
            <p:cNvSpPr/>
            <p:nvPr/>
          </p:nvSpPr>
          <p:spPr>
            <a:xfrm>
              <a:off x="10032629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ultiplication Sign 148">
              <a:extLst>
                <a:ext uri="{FF2B5EF4-FFF2-40B4-BE49-F238E27FC236}">
                  <a16:creationId xmlns:a16="http://schemas.microsoft.com/office/drawing/2014/main" id="{62BF2960-3D1B-42A4-93F1-3D9B2DAAB016}"/>
                </a:ext>
              </a:extLst>
            </p:cNvPr>
            <p:cNvSpPr/>
            <p:nvPr/>
          </p:nvSpPr>
          <p:spPr>
            <a:xfrm>
              <a:off x="10368360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Multiplication Sign 149">
              <a:extLst>
                <a:ext uri="{FF2B5EF4-FFF2-40B4-BE49-F238E27FC236}">
                  <a16:creationId xmlns:a16="http://schemas.microsoft.com/office/drawing/2014/main" id="{E1DF7F90-59B9-469C-8D42-61EAA505E247}"/>
                </a:ext>
              </a:extLst>
            </p:cNvPr>
            <p:cNvSpPr/>
            <p:nvPr/>
          </p:nvSpPr>
          <p:spPr>
            <a:xfrm>
              <a:off x="10303892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ultiplication Sign 150">
              <a:extLst>
                <a:ext uri="{FF2B5EF4-FFF2-40B4-BE49-F238E27FC236}">
                  <a16:creationId xmlns:a16="http://schemas.microsoft.com/office/drawing/2014/main" id="{761980DE-539F-430E-B559-334312B2FB72}"/>
                </a:ext>
              </a:extLst>
            </p:cNvPr>
            <p:cNvSpPr/>
            <p:nvPr/>
          </p:nvSpPr>
          <p:spPr>
            <a:xfrm>
              <a:off x="9878325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ultiplication Sign 151">
              <a:extLst>
                <a:ext uri="{FF2B5EF4-FFF2-40B4-BE49-F238E27FC236}">
                  <a16:creationId xmlns:a16="http://schemas.microsoft.com/office/drawing/2014/main" id="{E02A5A85-F81F-4F90-B3C8-B8DDCB1B3DCF}"/>
                </a:ext>
              </a:extLst>
            </p:cNvPr>
            <p:cNvSpPr/>
            <p:nvPr/>
          </p:nvSpPr>
          <p:spPr>
            <a:xfrm>
              <a:off x="9985457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Multiplication Sign 152">
              <a:extLst>
                <a:ext uri="{FF2B5EF4-FFF2-40B4-BE49-F238E27FC236}">
                  <a16:creationId xmlns:a16="http://schemas.microsoft.com/office/drawing/2014/main" id="{7AC4B4D9-349C-4129-B04E-508FFA994826}"/>
                </a:ext>
              </a:extLst>
            </p:cNvPr>
            <p:cNvSpPr/>
            <p:nvPr/>
          </p:nvSpPr>
          <p:spPr>
            <a:xfrm>
              <a:off x="10368526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ultiplication Sign 153">
              <a:extLst>
                <a:ext uri="{FF2B5EF4-FFF2-40B4-BE49-F238E27FC236}">
                  <a16:creationId xmlns:a16="http://schemas.microsoft.com/office/drawing/2014/main" id="{417D392B-742B-4582-8531-48904D61E4F7}"/>
                </a:ext>
              </a:extLst>
            </p:cNvPr>
            <p:cNvSpPr/>
            <p:nvPr/>
          </p:nvSpPr>
          <p:spPr>
            <a:xfrm>
              <a:off x="10755978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ultiplication Sign 154">
              <a:extLst>
                <a:ext uri="{FF2B5EF4-FFF2-40B4-BE49-F238E27FC236}">
                  <a16:creationId xmlns:a16="http://schemas.microsoft.com/office/drawing/2014/main" id="{3311927F-1FB3-4CE0-8116-1F62A637B3DD}"/>
                </a:ext>
              </a:extLst>
            </p:cNvPr>
            <p:cNvSpPr/>
            <p:nvPr/>
          </p:nvSpPr>
          <p:spPr>
            <a:xfrm>
              <a:off x="10778884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1E47C73-8058-46B8-B5E8-720A6AA91DCF}"/>
              </a:ext>
            </a:extLst>
          </p:cNvPr>
          <p:cNvGrpSpPr/>
          <p:nvPr/>
        </p:nvGrpSpPr>
        <p:grpSpPr>
          <a:xfrm>
            <a:off x="7073461" y="4482093"/>
            <a:ext cx="2066607" cy="2079067"/>
            <a:chOff x="7073461" y="1712460"/>
            <a:chExt cx="2066607" cy="207906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4247E2-0032-4378-BAD8-AAFE9EBABB49}"/>
                </a:ext>
              </a:extLst>
            </p:cNvPr>
            <p:cNvSpPr/>
            <p:nvPr/>
          </p:nvSpPr>
          <p:spPr>
            <a:xfrm>
              <a:off x="7073461" y="1828805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9BB8418-1A51-416F-A5D1-47F73D55B405}"/>
                </a:ext>
              </a:extLst>
            </p:cNvPr>
            <p:cNvSpPr/>
            <p:nvPr/>
          </p:nvSpPr>
          <p:spPr>
            <a:xfrm>
              <a:off x="7264400" y="2457450"/>
              <a:ext cx="762000" cy="1143000"/>
            </a:xfrm>
            <a:custGeom>
              <a:avLst/>
              <a:gdLst>
                <a:gd name="connsiteX0" fmla="*/ 12700 w 762000"/>
                <a:gd name="connsiteY0" fmla="*/ 1016000 h 1143000"/>
                <a:gd name="connsiteX1" fmla="*/ 762000 w 762000"/>
                <a:gd name="connsiteY1" fmla="*/ 1143000 h 1143000"/>
                <a:gd name="connsiteX2" fmla="*/ 654050 w 762000"/>
                <a:gd name="connsiteY2" fmla="*/ 463550 h 1143000"/>
                <a:gd name="connsiteX3" fmla="*/ 63500 w 762000"/>
                <a:gd name="connsiteY3" fmla="*/ 0 h 1143000"/>
                <a:gd name="connsiteX4" fmla="*/ 0 w 762000"/>
                <a:gd name="connsiteY4" fmla="*/ 533400 h 1143000"/>
                <a:gd name="connsiteX5" fmla="*/ 12700 w 762000"/>
                <a:gd name="connsiteY5" fmla="*/ 1016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0" h="1143000">
                  <a:moveTo>
                    <a:pt x="12700" y="1016000"/>
                  </a:moveTo>
                  <a:lnTo>
                    <a:pt x="762000" y="1143000"/>
                  </a:lnTo>
                  <a:lnTo>
                    <a:pt x="654050" y="463550"/>
                  </a:lnTo>
                  <a:lnTo>
                    <a:pt x="63500" y="0"/>
                  </a:lnTo>
                  <a:lnTo>
                    <a:pt x="0" y="533400"/>
                  </a:lnTo>
                  <a:lnTo>
                    <a:pt x="12700" y="10160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5DDF65-CA27-4AE9-AEF3-DAC6106CCD62}"/>
                </a:ext>
              </a:extLst>
            </p:cNvPr>
            <p:cNvCxnSpPr>
              <a:cxnSpLocks/>
            </p:cNvCxnSpPr>
            <p:nvPr/>
          </p:nvCxnSpPr>
          <p:spPr>
            <a:xfrm>
              <a:off x="7078826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02A0A1D-0319-458C-96BD-0B4615CDB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0970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/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/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Multiplication Sign 131">
              <a:extLst>
                <a:ext uri="{FF2B5EF4-FFF2-40B4-BE49-F238E27FC236}">
                  <a16:creationId xmlns:a16="http://schemas.microsoft.com/office/drawing/2014/main" id="{D885F740-B9D7-485B-98E9-CFD3B1D40EF0}"/>
                </a:ext>
              </a:extLst>
            </p:cNvPr>
            <p:cNvSpPr/>
            <p:nvPr/>
          </p:nvSpPr>
          <p:spPr>
            <a:xfrm>
              <a:off x="7456145" y="32737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Multiplication Sign 132">
              <a:extLst>
                <a:ext uri="{FF2B5EF4-FFF2-40B4-BE49-F238E27FC236}">
                  <a16:creationId xmlns:a16="http://schemas.microsoft.com/office/drawing/2014/main" id="{8003FF90-0EC3-45F5-859D-D32E58180C4B}"/>
                </a:ext>
              </a:extLst>
            </p:cNvPr>
            <p:cNvSpPr/>
            <p:nvPr/>
          </p:nvSpPr>
          <p:spPr>
            <a:xfrm>
              <a:off x="7769529" y="333240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ultiplication Sign 133">
              <a:extLst>
                <a:ext uri="{FF2B5EF4-FFF2-40B4-BE49-F238E27FC236}">
                  <a16:creationId xmlns:a16="http://schemas.microsoft.com/office/drawing/2014/main" id="{FC74999B-4C2A-44A7-B53B-9AC7D0D5A0F0}"/>
                </a:ext>
              </a:extLst>
            </p:cNvPr>
            <p:cNvSpPr/>
            <p:nvPr/>
          </p:nvSpPr>
          <p:spPr>
            <a:xfrm>
              <a:off x="7309199" y="30605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ultiplication Sign 134">
              <a:extLst>
                <a:ext uri="{FF2B5EF4-FFF2-40B4-BE49-F238E27FC236}">
                  <a16:creationId xmlns:a16="http://schemas.microsoft.com/office/drawing/2014/main" id="{95203742-C3A3-4BCE-8847-A7C7AC741E86}"/>
                </a:ext>
              </a:extLst>
            </p:cNvPr>
            <p:cNvSpPr/>
            <p:nvPr/>
          </p:nvSpPr>
          <p:spPr>
            <a:xfrm>
              <a:off x="7322571" y="26572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Multiplication Sign 135">
              <a:extLst>
                <a:ext uri="{FF2B5EF4-FFF2-40B4-BE49-F238E27FC236}">
                  <a16:creationId xmlns:a16="http://schemas.microsoft.com/office/drawing/2014/main" id="{00424CDE-9A86-4406-B20D-E5D4DF31AC95}"/>
                </a:ext>
              </a:extLst>
            </p:cNvPr>
            <p:cNvSpPr/>
            <p:nvPr/>
          </p:nvSpPr>
          <p:spPr>
            <a:xfrm>
              <a:off x="8300695" y="340015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ultiplication Sign 136">
              <a:extLst>
                <a:ext uri="{FF2B5EF4-FFF2-40B4-BE49-F238E27FC236}">
                  <a16:creationId xmlns:a16="http://schemas.microsoft.com/office/drawing/2014/main" id="{C83615F1-1371-4583-B0F5-9E178CD25E49}"/>
                </a:ext>
              </a:extLst>
            </p:cNvPr>
            <p:cNvSpPr/>
            <p:nvPr/>
          </p:nvSpPr>
          <p:spPr>
            <a:xfrm>
              <a:off x="8287522" y="31324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Multiplication Sign 137">
              <a:extLst>
                <a:ext uri="{FF2B5EF4-FFF2-40B4-BE49-F238E27FC236}">
                  <a16:creationId xmlns:a16="http://schemas.microsoft.com/office/drawing/2014/main" id="{6CBA004D-BC55-49A2-B9C8-983E92C71FA9}"/>
                </a:ext>
              </a:extLst>
            </p:cNvPr>
            <p:cNvSpPr/>
            <p:nvPr/>
          </p:nvSpPr>
          <p:spPr>
            <a:xfrm>
              <a:off x="7595858" y="3134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Multiplication Sign 155">
              <a:extLst>
                <a:ext uri="{FF2B5EF4-FFF2-40B4-BE49-F238E27FC236}">
                  <a16:creationId xmlns:a16="http://schemas.microsoft.com/office/drawing/2014/main" id="{672A4C1A-D386-4892-A9C8-181952DAE609}"/>
                </a:ext>
              </a:extLst>
            </p:cNvPr>
            <p:cNvSpPr/>
            <p:nvPr/>
          </p:nvSpPr>
          <p:spPr>
            <a:xfrm>
              <a:off x="7424326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Multiplication Sign 156">
              <a:extLst>
                <a:ext uri="{FF2B5EF4-FFF2-40B4-BE49-F238E27FC236}">
                  <a16:creationId xmlns:a16="http://schemas.microsoft.com/office/drawing/2014/main" id="{312A42C6-81EF-4D9C-96BD-33669C5D293C}"/>
                </a:ext>
              </a:extLst>
            </p:cNvPr>
            <p:cNvSpPr/>
            <p:nvPr/>
          </p:nvSpPr>
          <p:spPr>
            <a:xfrm>
              <a:off x="7698117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ultiplication Sign 157">
              <a:extLst>
                <a:ext uri="{FF2B5EF4-FFF2-40B4-BE49-F238E27FC236}">
                  <a16:creationId xmlns:a16="http://schemas.microsoft.com/office/drawing/2014/main" id="{D0E50E11-D280-4FAA-9525-60F5CBED0F44}"/>
                </a:ext>
              </a:extLst>
            </p:cNvPr>
            <p:cNvSpPr/>
            <p:nvPr/>
          </p:nvSpPr>
          <p:spPr>
            <a:xfrm>
              <a:off x="8033848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Multiplication Sign 158">
              <a:extLst>
                <a:ext uri="{FF2B5EF4-FFF2-40B4-BE49-F238E27FC236}">
                  <a16:creationId xmlns:a16="http://schemas.microsoft.com/office/drawing/2014/main" id="{AE575430-C96E-45FE-A44E-A3B0F36FC6B6}"/>
                </a:ext>
              </a:extLst>
            </p:cNvPr>
            <p:cNvSpPr/>
            <p:nvPr/>
          </p:nvSpPr>
          <p:spPr>
            <a:xfrm>
              <a:off x="7969380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Multiplication Sign 159">
              <a:extLst>
                <a:ext uri="{FF2B5EF4-FFF2-40B4-BE49-F238E27FC236}">
                  <a16:creationId xmlns:a16="http://schemas.microsoft.com/office/drawing/2014/main" id="{195A26BA-FE97-4F74-BA96-5A91E071BD42}"/>
                </a:ext>
              </a:extLst>
            </p:cNvPr>
            <p:cNvSpPr/>
            <p:nvPr/>
          </p:nvSpPr>
          <p:spPr>
            <a:xfrm>
              <a:off x="7543813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ultiplication Sign 160">
              <a:extLst>
                <a:ext uri="{FF2B5EF4-FFF2-40B4-BE49-F238E27FC236}">
                  <a16:creationId xmlns:a16="http://schemas.microsoft.com/office/drawing/2014/main" id="{041F4FE7-B29B-4693-AFFE-8B05090AA96A}"/>
                </a:ext>
              </a:extLst>
            </p:cNvPr>
            <p:cNvSpPr/>
            <p:nvPr/>
          </p:nvSpPr>
          <p:spPr>
            <a:xfrm>
              <a:off x="7650945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ultiplication Sign 161">
              <a:extLst>
                <a:ext uri="{FF2B5EF4-FFF2-40B4-BE49-F238E27FC236}">
                  <a16:creationId xmlns:a16="http://schemas.microsoft.com/office/drawing/2014/main" id="{DD51E4C6-2558-40A5-9B0E-6DF374A87C59}"/>
                </a:ext>
              </a:extLst>
            </p:cNvPr>
            <p:cNvSpPr/>
            <p:nvPr/>
          </p:nvSpPr>
          <p:spPr>
            <a:xfrm>
              <a:off x="8034014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Multiplication Sign 162">
              <a:extLst>
                <a:ext uri="{FF2B5EF4-FFF2-40B4-BE49-F238E27FC236}">
                  <a16:creationId xmlns:a16="http://schemas.microsoft.com/office/drawing/2014/main" id="{4B079F56-68B5-46E9-B8AA-39BB41AAC557}"/>
                </a:ext>
              </a:extLst>
            </p:cNvPr>
            <p:cNvSpPr/>
            <p:nvPr/>
          </p:nvSpPr>
          <p:spPr>
            <a:xfrm>
              <a:off x="8421466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ultiplication Sign 163">
              <a:extLst>
                <a:ext uri="{FF2B5EF4-FFF2-40B4-BE49-F238E27FC236}">
                  <a16:creationId xmlns:a16="http://schemas.microsoft.com/office/drawing/2014/main" id="{CE22811A-CCB0-48B0-8E6F-6B7F4981CBB1}"/>
                </a:ext>
              </a:extLst>
            </p:cNvPr>
            <p:cNvSpPr/>
            <p:nvPr/>
          </p:nvSpPr>
          <p:spPr>
            <a:xfrm>
              <a:off x="8444372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695CD72-16CE-4C62-B1CE-5022D973CEC9}"/>
              </a:ext>
            </a:extLst>
          </p:cNvPr>
          <p:cNvGrpSpPr/>
          <p:nvPr/>
        </p:nvGrpSpPr>
        <p:grpSpPr>
          <a:xfrm>
            <a:off x="4958612" y="4483738"/>
            <a:ext cx="2057471" cy="2077431"/>
            <a:chOff x="4958612" y="4483738"/>
            <a:chExt cx="2057471" cy="2077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/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B620FB5-C646-474F-B06A-2EAD0EA071A1}"/>
                </a:ext>
              </a:extLst>
            </p:cNvPr>
            <p:cNvSpPr/>
            <p:nvPr/>
          </p:nvSpPr>
          <p:spPr>
            <a:xfrm>
              <a:off x="4960389" y="4598447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AF5AD-0DA3-4907-967F-5DFA1B0B3E1F}"/>
                </a:ext>
              </a:extLst>
            </p:cNvPr>
            <p:cNvSpPr/>
            <p:nvPr/>
          </p:nvSpPr>
          <p:spPr>
            <a:xfrm>
              <a:off x="4958612" y="5235597"/>
              <a:ext cx="1906468" cy="1325563"/>
            </a:xfrm>
            <a:custGeom>
              <a:avLst/>
              <a:gdLst>
                <a:gd name="connsiteX0" fmla="*/ 0 w 1657350"/>
                <a:gd name="connsiteY0" fmla="*/ 0 h 1568450"/>
                <a:gd name="connsiteX1" fmla="*/ 0 w 1657350"/>
                <a:gd name="connsiteY1" fmla="*/ 1568450 h 1568450"/>
                <a:gd name="connsiteX2" fmla="*/ 1657350 w 1657350"/>
                <a:gd name="connsiteY2" fmla="*/ 1568450 h 1568450"/>
                <a:gd name="connsiteX3" fmla="*/ 0 w 1657350"/>
                <a:gd name="connsiteY3" fmla="*/ 0 h 156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568450">
                  <a:moveTo>
                    <a:pt x="0" y="0"/>
                  </a:moveTo>
                  <a:lnTo>
                    <a:pt x="0" y="1568450"/>
                  </a:lnTo>
                  <a:lnTo>
                    <a:pt x="1657350" y="1568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08A1E83-2466-4455-A361-0FBD43996F34}"/>
                </a:ext>
              </a:extLst>
            </p:cNvPr>
            <p:cNvCxnSpPr>
              <a:cxnSpLocks/>
            </p:cNvCxnSpPr>
            <p:nvPr/>
          </p:nvCxnSpPr>
          <p:spPr>
            <a:xfrm>
              <a:off x="4960389" y="6454951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547C29B-E9EE-4FB8-ADEC-10A925612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062" y="4690805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/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Multiplication Sign 138">
              <a:extLst>
                <a:ext uri="{FF2B5EF4-FFF2-40B4-BE49-F238E27FC236}">
                  <a16:creationId xmlns:a16="http://schemas.microsoft.com/office/drawing/2014/main" id="{D032ACBA-D853-4844-A884-EC748E0188F6}"/>
                </a:ext>
              </a:extLst>
            </p:cNvPr>
            <p:cNvSpPr/>
            <p:nvPr/>
          </p:nvSpPr>
          <p:spPr>
            <a:xfrm>
              <a:off x="5303257" y="604340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ultiplication Sign 139">
              <a:extLst>
                <a:ext uri="{FF2B5EF4-FFF2-40B4-BE49-F238E27FC236}">
                  <a16:creationId xmlns:a16="http://schemas.microsoft.com/office/drawing/2014/main" id="{E59D331E-2BD6-4796-B81A-B684D8F00941}"/>
                </a:ext>
              </a:extLst>
            </p:cNvPr>
            <p:cNvSpPr/>
            <p:nvPr/>
          </p:nvSpPr>
          <p:spPr>
            <a:xfrm>
              <a:off x="5616641" y="61020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ultiplication Sign 140">
              <a:extLst>
                <a:ext uri="{FF2B5EF4-FFF2-40B4-BE49-F238E27FC236}">
                  <a16:creationId xmlns:a16="http://schemas.microsoft.com/office/drawing/2014/main" id="{13267F87-6A89-4DCB-879B-7B4F0D93D0E8}"/>
                </a:ext>
              </a:extLst>
            </p:cNvPr>
            <p:cNvSpPr/>
            <p:nvPr/>
          </p:nvSpPr>
          <p:spPr>
            <a:xfrm>
              <a:off x="5156311" y="58301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Multiplication Sign 141">
              <a:extLst>
                <a:ext uri="{FF2B5EF4-FFF2-40B4-BE49-F238E27FC236}">
                  <a16:creationId xmlns:a16="http://schemas.microsoft.com/office/drawing/2014/main" id="{AC439922-41CC-4D22-BD47-C6EAEE0161E7}"/>
                </a:ext>
              </a:extLst>
            </p:cNvPr>
            <p:cNvSpPr/>
            <p:nvPr/>
          </p:nvSpPr>
          <p:spPr>
            <a:xfrm>
              <a:off x="5169683" y="542693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ultiplication Sign 142">
              <a:extLst>
                <a:ext uri="{FF2B5EF4-FFF2-40B4-BE49-F238E27FC236}">
                  <a16:creationId xmlns:a16="http://schemas.microsoft.com/office/drawing/2014/main" id="{ED75B6D4-80FC-4264-BDBB-E16FACB97FEB}"/>
                </a:ext>
              </a:extLst>
            </p:cNvPr>
            <p:cNvSpPr/>
            <p:nvPr/>
          </p:nvSpPr>
          <p:spPr>
            <a:xfrm>
              <a:off x="6147807" y="61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Multiplication Sign 143">
              <a:extLst>
                <a:ext uri="{FF2B5EF4-FFF2-40B4-BE49-F238E27FC236}">
                  <a16:creationId xmlns:a16="http://schemas.microsoft.com/office/drawing/2014/main" id="{D9613092-6446-4190-AB4B-FADBE9193100}"/>
                </a:ext>
              </a:extLst>
            </p:cNvPr>
            <p:cNvSpPr/>
            <p:nvPr/>
          </p:nvSpPr>
          <p:spPr>
            <a:xfrm>
              <a:off x="6134634" y="590212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Multiplication Sign 144">
              <a:extLst>
                <a:ext uri="{FF2B5EF4-FFF2-40B4-BE49-F238E27FC236}">
                  <a16:creationId xmlns:a16="http://schemas.microsoft.com/office/drawing/2014/main" id="{B6F7F9C0-5781-4D61-8E6E-15A05AF94011}"/>
                </a:ext>
              </a:extLst>
            </p:cNvPr>
            <p:cNvSpPr/>
            <p:nvPr/>
          </p:nvSpPr>
          <p:spPr>
            <a:xfrm>
              <a:off x="5442970" y="590378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Multiplication Sign 164">
              <a:extLst>
                <a:ext uri="{FF2B5EF4-FFF2-40B4-BE49-F238E27FC236}">
                  <a16:creationId xmlns:a16="http://schemas.microsoft.com/office/drawing/2014/main" id="{999B1D7F-9546-498C-BF59-87888D1CDC35}"/>
                </a:ext>
              </a:extLst>
            </p:cNvPr>
            <p:cNvSpPr/>
            <p:nvPr/>
          </p:nvSpPr>
          <p:spPr>
            <a:xfrm>
              <a:off x="5264252" y="565546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Multiplication Sign 165">
              <a:extLst>
                <a:ext uri="{FF2B5EF4-FFF2-40B4-BE49-F238E27FC236}">
                  <a16:creationId xmlns:a16="http://schemas.microsoft.com/office/drawing/2014/main" id="{E7016470-41A0-4A8A-B09D-4DEB9C04BAF1}"/>
                </a:ext>
              </a:extLst>
            </p:cNvPr>
            <p:cNvSpPr/>
            <p:nvPr/>
          </p:nvSpPr>
          <p:spPr>
            <a:xfrm>
              <a:off x="5538043" y="57129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ultiplication Sign 166">
              <a:extLst>
                <a:ext uri="{FF2B5EF4-FFF2-40B4-BE49-F238E27FC236}">
                  <a16:creationId xmlns:a16="http://schemas.microsoft.com/office/drawing/2014/main" id="{6C713DC8-A02A-4AF5-9FF1-9EA9E5443DCF}"/>
                </a:ext>
              </a:extLst>
            </p:cNvPr>
            <p:cNvSpPr/>
            <p:nvPr/>
          </p:nvSpPr>
          <p:spPr>
            <a:xfrm>
              <a:off x="5873774" y="611046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Multiplication Sign 167">
              <a:extLst>
                <a:ext uri="{FF2B5EF4-FFF2-40B4-BE49-F238E27FC236}">
                  <a16:creationId xmlns:a16="http://schemas.microsoft.com/office/drawing/2014/main" id="{90374961-6244-4508-81E6-834D3A85AC7A}"/>
                </a:ext>
              </a:extLst>
            </p:cNvPr>
            <p:cNvSpPr/>
            <p:nvPr/>
          </p:nvSpPr>
          <p:spPr>
            <a:xfrm>
              <a:off x="5809306" y="57930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Multiplication Sign 168">
              <a:extLst>
                <a:ext uri="{FF2B5EF4-FFF2-40B4-BE49-F238E27FC236}">
                  <a16:creationId xmlns:a16="http://schemas.microsoft.com/office/drawing/2014/main" id="{4CBDAC59-87B8-4994-BF09-2FA9FCE8A3F4}"/>
                </a:ext>
              </a:extLst>
            </p:cNvPr>
            <p:cNvSpPr/>
            <p:nvPr/>
          </p:nvSpPr>
          <p:spPr>
            <a:xfrm>
              <a:off x="5383739" y="49125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ultiplication Sign 169">
              <a:extLst>
                <a:ext uri="{FF2B5EF4-FFF2-40B4-BE49-F238E27FC236}">
                  <a16:creationId xmlns:a16="http://schemas.microsoft.com/office/drawing/2014/main" id="{FE0BF1E1-32B2-454E-8917-16A3A7AA0025}"/>
                </a:ext>
              </a:extLst>
            </p:cNvPr>
            <p:cNvSpPr/>
            <p:nvPr/>
          </p:nvSpPr>
          <p:spPr>
            <a:xfrm>
              <a:off x="5490871" y="519905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Multiplication Sign 170">
              <a:extLst>
                <a:ext uri="{FF2B5EF4-FFF2-40B4-BE49-F238E27FC236}">
                  <a16:creationId xmlns:a16="http://schemas.microsoft.com/office/drawing/2014/main" id="{55C364E1-D9C1-4F6C-AED2-0363E2EBE527}"/>
                </a:ext>
              </a:extLst>
            </p:cNvPr>
            <p:cNvSpPr/>
            <p:nvPr/>
          </p:nvSpPr>
          <p:spPr>
            <a:xfrm>
              <a:off x="5873940" y="499493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Multiplication Sign 171">
              <a:extLst>
                <a:ext uri="{FF2B5EF4-FFF2-40B4-BE49-F238E27FC236}">
                  <a16:creationId xmlns:a16="http://schemas.microsoft.com/office/drawing/2014/main" id="{0564D2BB-E54C-434A-A9CA-E7467063BA3F}"/>
                </a:ext>
              </a:extLst>
            </p:cNvPr>
            <p:cNvSpPr/>
            <p:nvPr/>
          </p:nvSpPr>
          <p:spPr>
            <a:xfrm>
              <a:off x="6261392" y="52680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ultiplication Sign 172">
              <a:extLst>
                <a:ext uri="{FF2B5EF4-FFF2-40B4-BE49-F238E27FC236}">
                  <a16:creationId xmlns:a16="http://schemas.microsoft.com/office/drawing/2014/main" id="{A5A1CBBA-67A3-41CF-809E-682AD2DE1F80}"/>
                </a:ext>
              </a:extLst>
            </p:cNvPr>
            <p:cNvSpPr/>
            <p:nvPr/>
          </p:nvSpPr>
          <p:spPr>
            <a:xfrm>
              <a:off x="6284298" y="55682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0D7B335-ED85-4976-9E7F-B6052468E0C2}"/>
              </a:ext>
            </a:extLst>
          </p:cNvPr>
          <p:cNvGrpSpPr/>
          <p:nvPr/>
        </p:nvGrpSpPr>
        <p:grpSpPr>
          <a:xfrm>
            <a:off x="973272" y="4483738"/>
            <a:ext cx="2073169" cy="2077431"/>
            <a:chOff x="2009857" y="4051413"/>
            <a:chExt cx="2073169" cy="2077431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7BA665C-3779-4BF5-A799-F036F5605AB1}"/>
                </a:ext>
              </a:extLst>
            </p:cNvPr>
            <p:cNvCxnSpPr>
              <a:cxnSpLocks/>
            </p:cNvCxnSpPr>
            <p:nvPr/>
          </p:nvCxnSpPr>
          <p:spPr>
            <a:xfrm>
              <a:off x="2009857" y="6022626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45FD275-F757-4D54-9E7D-389A3CB7F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5530" y="4258480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/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Multiplication Sign 180">
              <a:extLst>
                <a:ext uri="{FF2B5EF4-FFF2-40B4-BE49-F238E27FC236}">
                  <a16:creationId xmlns:a16="http://schemas.microsoft.com/office/drawing/2014/main" id="{BDE0B8C1-5BF7-4F30-8AF9-2103708ED6CA}"/>
                </a:ext>
              </a:extLst>
            </p:cNvPr>
            <p:cNvSpPr/>
            <p:nvPr/>
          </p:nvSpPr>
          <p:spPr>
            <a:xfrm>
              <a:off x="2352725" y="56110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ultiplication Sign 181">
              <a:extLst>
                <a:ext uri="{FF2B5EF4-FFF2-40B4-BE49-F238E27FC236}">
                  <a16:creationId xmlns:a16="http://schemas.microsoft.com/office/drawing/2014/main" id="{F9F9C9F1-C0BC-4025-BC44-64EB0260DE7C}"/>
                </a:ext>
              </a:extLst>
            </p:cNvPr>
            <p:cNvSpPr/>
            <p:nvPr/>
          </p:nvSpPr>
          <p:spPr>
            <a:xfrm>
              <a:off x="2666109" y="56697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Multiplication Sign 182">
              <a:extLst>
                <a:ext uri="{FF2B5EF4-FFF2-40B4-BE49-F238E27FC236}">
                  <a16:creationId xmlns:a16="http://schemas.microsoft.com/office/drawing/2014/main" id="{A4B47C2B-92AC-4180-A819-6E4A128AA103}"/>
                </a:ext>
              </a:extLst>
            </p:cNvPr>
            <p:cNvSpPr/>
            <p:nvPr/>
          </p:nvSpPr>
          <p:spPr>
            <a:xfrm>
              <a:off x="2205779" y="539786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Multiplication Sign 183">
              <a:extLst>
                <a:ext uri="{FF2B5EF4-FFF2-40B4-BE49-F238E27FC236}">
                  <a16:creationId xmlns:a16="http://schemas.microsoft.com/office/drawing/2014/main" id="{3590D7A8-8230-48E6-9624-525C8C2D33C9}"/>
                </a:ext>
              </a:extLst>
            </p:cNvPr>
            <p:cNvSpPr/>
            <p:nvPr/>
          </p:nvSpPr>
          <p:spPr>
            <a:xfrm>
              <a:off x="2219151" y="499460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ultiplication Sign 184">
              <a:extLst>
                <a:ext uri="{FF2B5EF4-FFF2-40B4-BE49-F238E27FC236}">
                  <a16:creationId xmlns:a16="http://schemas.microsoft.com/office/drawing/2014/main" id="{7CF3F2A5-74B7-4867-AE33-D4BFB95A4076}"/>
                </a:ext>
              </a:extLst>
            </p:cNvPr>
            <p:cNvSpPr/>
            <p:nvPr/>
          </p:nvSpPr>
          <p:spPr>
            <a:xfrm>
              <a:off x="3197275" y="573747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Multiplication Sign 185">
              <a:extLst>
                <a:ext uri="{FF2B5EF4-FFF2-40B4-BE49-F238E27FC236}">
                  <a16:creationId xmlns:a16="http://schemas.microsoft.com/office/drawing/2014/main" id="{EE552E6D-CF3D-4CB7-9E77-5EC2E67EB46B}"/>
                </a:ext>
              </a:extLst>
            </p:cNvPr>
            <p:cNvSpPr/>
            <p:nvPr/>
          </p:nvSpPr>
          <p:spPr>
            <a:xfrm>
              <a:off x="3184102" y="54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Multiplication Sign 186">
              <a:extLst>
                <a:ext uri="{FF2B5EF4-FFF2-40B4-BE49-F238E27FC236}">
                  <a16:creationId xmlns:a16="http://schemas.microsoft.com/office/drawing/2014/main" id="{547837BF-F02A-4728-B7BD-9FEFFFEBBE4A}"/>
                </a:ext>
              </a:extLst>
            </p:cNvPr>
            <p:cNvSpPr/>
            <p:nvPr/>
          </p:nvSpPr>
          <p:spPr>
            <a:xfrm>
              <a:off x="2492438" y="54714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ultiplication Sign 187">
              <a:extLst>
                <a:ext uri="{FF2B5EF4-FFF2-40B4-BE49-F238E27FC236}">
                  <a16:creationId xmlns:a16="http://schemas.microsoft.com/office/drawing/2014/main" id="{424DCEAC-FE6C-4E18-9A4A-A30D1F2F0AC5}"/>
                </a:ext>
              </a:extLst>
            </p:cNvPr>
            <p:cNvSpPr/>
            <p:nvPr/>
          </p:nvSpPr>
          <p:spPr>
            <a:xfrm>
              <a:off x="2313720" y="522314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Multiplication Sign 188">
              <a:extLst>
                <a:ext uri="{FF2B5EF4-FFF2-40B4-BE49-F238E27FC236}">
                  <a16:creationId xmlns:a16="http://schemas.microsoft.com/office/drawing/2014/main" id="{5DEB9FBD-261B-4373-9C78-E80C72CA4E99}"/>
                </a:ext>
              </a:extLst>
            </p:cNvPr>
            <p:cNvSpPr/>
            <p:nvPr/>
          </p:nvSpPr>
          <p:spPr>
            <a:xfrm>
              <a:off x="2587511" y="52806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Multiplication Sign 189">
              <a:extLst>
                <a:ext uri="{FF2B5EF4-FFF2-40B4-BE49-F238E27FC236}">
                  <a16:creationId xmlns:a16="http://schemas.microsoft.com/office/drawing/2014/main" id="{04C24D4F-8E25-4AA0-928C-8F76D17986AF}"/>
                </a:ext>
              </a:extLst>
            </p:cNvPr>
            <p:cNvSpPr/>
            <p:nvPr/>
          </p:nvSpPr>
          <p:spPr>
            <a:xfrm>
              <a:off x="2923242" y="5678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ultiplication Sign 190">
              <a:extLst>
                <a:ext uri="{FF2B5EF4-FFF2-40B4-BE49-F238E27FC236}">
                  <a16:creationId xmlns:a16="http://schemas.microsoft.com/office/drawing/2014/main" id="{2074C49C-034F-400C-82D3-74C6E4F11BF6}"/>
                </a:ext>
              </a:extLst>
            </p:cNvPr>
            <p:cNvSpPr/>
            <p:nvPr/>
          </p:nvSpPr>
          <p:spPr>
            <a:xfrm>
              <a:off x="2858774" y="536071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Multiplication Sign 191">
              <a:extLst>
                <a:ext uri="{FF2B5EF4-FFF2-40B4-BE49-F238E27FC236}">
                  <a16:creationId xmlns:a16="http://schemas.microsoft.com/office/drawing/2014/main" id="{650F7E3A-F6C6-4A13-A293-5F71AFBE9F8F}"/>
                </a:ext>
              </a:extLst>
            </p:cNvPr>
            <p:cNvSpPr/>
            <p:nvPr/>
          </p:nvSpPr>
          <p:spPr>
            <a:xfrm>
              <a:off x="2433207" y="448027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Multiplication Sign 192">
              <a:extLst>
                <a:ext uri="{FF2B5EF4-FFF2-40B4-BE49-F238E27FC236}">
                  <a16:creationId xmlns:a16="http://schemas.microsoft.com/office/drawing/2014/main" id="{F5320219-7D77-497D-86BB-65DB6623D0C9}"/>
                </a:ext>
              </a:extLst>
            </p:cNvPr>
            <p:cNvSpPr/>
            <p:nvPr/>
          </p:nvSpPr>
          <p:spPr>
            <a:xfrm>
              <a:off x="2540339" y="476672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ultiplication Sign 193">
              <a:extLst>
                <a:ext uri="{FF2B5EF4-FFF2-40B4-BE49-F238E27FC236}">
                  <a16:creationId xmlns:a16="http://schemas.microsoft.com/office/drawing/2014/main" id="{C5D504A5-69C0-481A-9189-20D74ED98CC3}"/>
                </a:ext>
              </a:extLst>
            </p:cNvPr>
            <p:cNvSpPr/>
            <p:nvPr/>
          </p:nvSpPr>
          <p:spPr>
            <a:xfrm>
              <a:off x="2923408" y="456261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Multiplication Sign 194">
              <a:extLst>
                <a:ext uri="{FF2B5EF4-FFF2-40B4-BE49-F238E27FC236}">
                  <a16:creationId xmlns:a16="http://schemas.microsoft.com/office/drawing/2014/main" id="{D85F0A75-3BAC-4D75-BBC2-EFE474D18F6F}"/>
                </a:ext>
              </a:extLst>
            </p:cNvPr>
            <p:cNvSpPr/>
            <p:nvPr/>
          </p:nvSpPr>
          <p:spPr>
            <a:xfrm>
              <a:off x="3310860" y="48357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Multiplication Sign 195">
              <a:extLst>
                <a:ext uri="{FF2B5EF4-FFF2-40B4-BE49-F238E27FC236}">
                  <a16:creationId xmlns:a16="http://schemas.microsoft.com/office/drawing/2014/main" id="{7A9469D8-06B9-4FB8-90E8-CDD87C580E82}"/>
                </a:ext>
              </a:extLst>
            </p:cNvPr>
            <p:cNvSpPr/>
            <p:nvPr/>
          </p:nvSpPr>
          <p:spPr>
            <a:xfrm>
              <a:off x="3333766" y="513589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/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4905200-A61F-4024-8006-C8D3E5CA21B5}"/>
              </a:ext>
            </a:extLst>
          </p:cNvPr>
          <p:cNvGrpSpPr/>
          <p:nvPr/>
        </p:nvGrpSpPr>
        <p:grpSpPr>
          <a:xfrm>
            <a:off x="2650939" y="4397753"/>
            <a:ext cx="2073414" cy="1014413"/>
            <a:chOff x="2715491" y="4013334"/>
            <a:chExt cx="2073414" cy="101441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9478A90-E10A-4F1A-A335-81588C418E9C}"/>
                </a:ext>
              </a:extLst>
            </p:cNvPr>
            <p:cNvGrpSpPr/>
            <p:nvPr/>
          </p:nvGrpSpPr>
          <p:grpSpPr>
            <a:xfrm>
              <a:off x="2780583" y="4013334"/>
              <a:ext cx="2008322" cy="977375"/>
              <a:chOff x="2622103" y="4050961"/>
              <a:chExt cx="2008322" cy="9773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positive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007"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negative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003" t="-2326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2" name="Multiplication Sign 201">
                <a:extLst>
                  <a:ext uri="{FF2B5EF4-FFF2-40B4-BE49-F238E27FC236}">
                    <a16:creationId xmlns:a16="http://schemas.microsoft.com/office/drawing/2014/main" id="{DD3A62A1-3B77-4256-A622-265743A3007F}"/>
                  </a:ext>
                </a:extLst>
              </p:cNvPr>
              <p:cNvSpPr/>
              <p:nvPr/>
            </p:nvSpPr>
            <p:spPr>
              <a:xfrm>
                <a:off x="2622104" y="4641281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Multiplication Sign 202">
                <a:extLst>
                  <a:ext uri="{FF2B5EF4-FFF2-40B4-BE49-F238E27FC236}">
                    <a16:creationId xmlns:a16="http://schemas.microsoft.com/office/drawing/2014/main" id="{5DBD6A1A-C634-49DA-A8EC-10769D591835}"/>
                  </a:ext>
                </a:extLst>
              </p:cNvPr>
              <p:cNvSpPr/>
              <p:nvPr/>
            </p:nvSpPr>
            <p:spPr>
              <a:xfrm>
                <a:off x="2622103" y="4202744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22A9195-3C10-43D7-A86C-AF103791EAD9}"/>
                </a:ext>
              </a:extLst>
            </p:cNvPr>
            <p:cNvSpPr/>
            <p:nvPr/>
          </p:nvSpPr>
          <p:spPr>
            <a:xfrm>
              <a:off x="2715491" y="4013334"/>
              <a:ext cx="1881439" cy="10144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CEEC00A-F136-47BC-B4B5-C1881AA1DEC9}"/>
              </a:ext>
            </a:extLst>
          </p:cNvPr>
          <p:cNvSpPr/>
          <p:nvPr/>
        </p:nvSpPr>
        <p:spPr>
          <a:xfrm>
            <a:off x="5088188" y="1824233"/>
            <a:ext cx="17668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(a) Linear classifier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DE0D809-BC7B-466D-AB17-BDE3A923EA25}"/>
              </a:ext>
            </a:extLst>
          </p:cNvPr>
          <p:cNvSpPr/>
          <p:nvPr/>
        </p:nvSpPr>
        <p:spPr>
          <a:xfrm>
            <a:off x="7316761" y="1811620"/>
            <a:ext cx="1406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(b) Perceptron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A392B30-1761-4644-8CA6-3257098B5BF5}"/>
              </a:ext>
            </a:extLst>
          </p:cNvPr>
          <p:cNvSpPr/>
          <p:nvPr/>
        </p:nvSpPr>
        <p:spPr>
          <a:xfrm>
            <a:off x="9770334" y="1316482"/>
            <a:ext cx="830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(c) MLP</a:t>
            </a:r>
          </a:p>
        </p:txBody>
      </p:sp>
      <p:sp>
        <p:nvSpPr>
          <p:cNvPr id="216" name="Slide Number Placeholder 215">
            <a:extLst>
              <a:ext uri="{FF2B5EF4-FFF2-40B4-BE49-F238E27FC236}">
                <a16:creationId xmlns:a16="http://schemas.microsoft.com/office/drawing/2014/main" id="{9F831D5B-4575-43FC-BCCB-AEC73F043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106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4" grpId="0"/>
      <p:bldP spid="2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Training an MLP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for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the sake of notational simplicity, we will consider an MLP with a single hidden layer for classification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/>
                  <a:t> classes)</a:t>
                </a:r>
              </a:p>
              <a:p>
                <a:pPr marL="5080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  <a:blipFill>
                <a:blip r:embed="rId2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CCDCDF5-9D4B-4278-BF66-54F167E11BC8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BF8567-371D-4C7F-BE73-F5A47C9601BA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5831C807-DB86-46EC-B398-462F516ABC1E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723EDCC-B491-436B-9D52-A3AD359CDD07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97DB12FF-0C65-4683-AAAD-FF81D2CEE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CADAC282-0EBD-4895-A8A4-2A42BBE2E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A678CB74-9E8B-4E9F-B8CC-D1BDB36A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B268EDDF-6DA7-4777-97B7-E8248940D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D10772-51A6-45B8-A9F5-083C3AFDD7C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E230086-B182-4A92-B6AC-B1A0B58D47C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A83AE6F-4613-4B50-BD53-DD783C02D6C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0B2FA78C-0BFC-4C4A-A929-45FFE8A0C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F00055E-44B5-4A48-8311-EB189FEC3E9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EE1714-2A71-490A-9258-B13E3E5DD8A5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74CECEE-C3CA-4640-9F68-923F716E828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02E2A59-A2E2-4A10-9BAC-2C2240AD3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3C944C8-CD85-44E8-A87F-BCC0AED359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257F7-D139-498B-B895-73B338F61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76FE5BA-B54E-47B4-9909-3B28236EF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18294D6-5B9B-408A-8BA8-C95EA4897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C36348-710F-42FB-81A1-562829531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5DE4B43-B380-416D-A43C-7A070C28031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7925F487-ED3D-4624-96DD-85FCFC02B0D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03E4023-F919-4C56-B6C6-4B8A1F5D8AA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2F55AAED-077C-4983-A414-5DC0F942A6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0DA0EFF-B9BD-434C-8023-F8F90FB838D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C34AB5A-4D93-4B38-A872-953C9ABE9A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2D356C-3AED-477A-B59D-326E858DE4D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9077600-CD14-4D31-BC85-0E52CC0EC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6F0DE4C-FC40-46EA-9151-F04D2068B5A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6658072-AC1A-4DD1-921E-0025D5547BB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5B610E9-EA1C-45CE-86AF-915664AEE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86245A1-B482-4114-B399-01488661E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FE85BC6-1F1A-4909-A2FC-B7E97F0063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07542-A90C-4B24-94E8-551734ED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237A72-171C-41BF-93E5-C506CEB42540}"/>
                  </a:ext>
                </a:extLst>
              </p:cNvPr>
              <p:cNvSpPr/>
              <p:nvPr/>
            </p:nvSpPr>
            <p:spPr>
              <a:xfrm>
                <a:off x="7528380" y="145219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237A72-171C-41BF-93E5-C506CEB42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380" y="1452190"/>
                <a:ext cx="1503232" cy="486672"/>
              </a:xfrm>
              <a:prstGeom prst="rect">
                <a:avLst/>
              </a:prstGeom>
              <a:blipFill>
                <a:blip r:embed="rId16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6A2E17-B29C-4CEE-9150-0D6356D816E5}"/>
                  </a:ext>
                </a:extLst>
              </p:cNvPr>
              <p:cNvSpPr/>
              <p:nvPr/>
            </p:nvSpPr>
            <p:spPr>
              <a:xfrm>
                <a:off x="9575979" y="145219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76A2E17-B29C-4CEE-9150-0D6356D81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979" y="1452190"/>
                <a:ext cx="1503232" cy="486672"/>
              </a:xfrm>
              <a:prstGeom prst="rect">
                <a:avLst/>
              </a:prstGeom>
              <a:blipFill>
                <a:blip r:embed="rId17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4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D5A09B9-6834-485E-9F04-0EFE54E80FF4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9403BE-5751-4F9E-99BC-8DD79B27375F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33875CC-3AC5-43FD-97E0-859128A7EDA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5CDCB93-3553-45F1-9377-6519B8FE5AC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E5DA15DD-A972-4976-BF81-B3EE5CB3C4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C161B5CA-0ED7-4BFA-8442-55ADEC890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EB48143-D695-4CC4-A5EC-4C8C24A62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7FD5A952-F4D9-445A-A974-453E1F1185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3E761A-5A7F-4121-92D0-E739FEFDE4D6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F1951EC-D09B-4A0C-859D-EEC042B19045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CCA0168-7D63-4EE9-B208-14C006CCD2F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A6F74D01-3BAE-47B3-9A6F-5C42337BFE9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AE2CFC-316A-4649-BF27-57087E2B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38ACC8-C95C-44A7-943A-AB1936A14D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4A4C5A8-A84B-4009-918D-9C5CA6B357C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E62885-2927-43A6-B1BF-655BBAAE0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0BFCC37-5EC9-4A1E-9460-B56D7D3AD88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689AE4-997D-4987-B054-0F5D8EFECFC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B5D14B-EE5D-4853-BCEF-437CF341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77CA58-69A2-4A7C-A524-099CD7789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8044CC-9056-42FB-8032-CC9CF1ABCB2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19A1F64-B69D-4330-9E2C-94515CC7912A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9E73718-6313-4E4E-8D5A-9DB2018D2F7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52C29F5-B851-4968-9E3E-EF638C1A8D79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9F8C390C-616C-4E34-A76C-19550CC12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C1A2121-3BD6-4373-898A-2B6CF0999C2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86A7DED-240E-4F7A-9E3D-DBA9E54F79C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044EF55-C852-4182-B8D0-922F2C45C9E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8C9B91-96FE-4A00-B6DB-4575882B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2420FFF-83DC-4CE3-8488-CEAEAF44FB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9895B90-1D4E-48FC-B6C6-93DD8295991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FCBB30-A50C-47E1-B24B-705588B39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E80052B-8677-4FAB-A1A6-40AF73155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879DEBD-5238-4E0D-B514-8849764A656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78473-C5F7-46D4-84DF-6FE6BB20B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16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74883912-1B67-44FF-91DB-8339B19E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36" y="1832504"/>
            <a:ext cx="5143764" cy="42928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25A308-FA98-4C20-ABD6-72373AB5D8D5}"/>
              </a:ext>
            </a:extLst>
          </p:cNvPr>
          <p:cNvGrpSpPr/>
          <p:nvPr/>
        </p:nvGrpSpPr>
        <p:grpSpPr>
          <a:xfrm>
            <a:off x="1339710" y="4257675"/>
            <a:ext cx="1516062" cy="2443582"/>
            <a:chOff x="838200" y="4257675"/>
            <a:chExt cx="1516062" cy="24435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6090A0-FA16-473B-A4B0-41682F204AAD}"/>
                </a:ext>
              </a:extLst>
            </p:cNvPr>
            <p:cNvSpPr/>
            <p:nvPr/>
          </p:nvSpPr>
          <p:spPr>
            <a:xfrm>
              <a:off x="1028700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D3EC0E-8D74-4000-8894-0F80ACCDDEF7}"/>
                </a:ext>
              </a:extLst>
            </p:cNvPr>
            <p:cNvSpPr/>
            <p:nvPr/>
          </p:nvSpPr>
          <p:spPr>
            <a:xfrm>
              <a:off x="1323975" y="5943603"/>
              <a:ext cx="285750" cy="172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9027290-DBC9-4E04-A80B-A4962FCE0209}"/>
                </a:ext>
              </a:extLst>
            </p:cNvPr>
            <p:cNvSpPr/>
            <p:nvPr/>
          </p:nvSpPr>
          <p:spPr>
            <a:xfrm>
              <a:off x="1619250" y="4758842"/>
              <a:ext cx="285750" cy="13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F85AA3-A010-48CA-A370-FDC759062739}"/>
                </a:ext>
              </a:extLst>
            </p:cNvPr>
            <p:cNvSpPr/>
            <p:nvPr/>
          </p:nvSpPr>
          <p:spPr>
            <a:xfrm>
              <a:off x="1914525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A554CEB-C0DA-4BB5-8922-CB0F0AFBED22}"/>
                </a:ext>
              </a:extLst>
            </p:cNvPr>
            <p:cNvCxnSpPr/>
            <p:nvPr/>
          </p:nvCxnSpPr>
          <p:spPr>
            <a:xfrm>
              <a:off x="884237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9054AC1-9928-45AC-8795-DE09A8398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842F60-DCB4-4BCB-9493-1E067C4E9B0A}"/>
                </a:ext>
              </a:extLst>
            </p:cNvPr>
            <p:cNvCxnSpPr/>
            <p:nvPr/>
          </p:nvCxnSpPr>
          <p:spPr>
            <a:xfrm>
              <a:off x="884237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84BBBD-BF0E-4476-AE51-69CCF5EDFFC4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AC90A8-333E-43EE-8BFE-FC6A3052F83D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495E9E0-83F0-4013-B90C-0B257BC48513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6B91D7-BA3D-4857-B2B5-903DEA9A9940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9B23FFF-7207-4D18-B326-D5701B3EB62C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41E4F9-27D9-4944-9E22-F03724A773B9}"/>
                </a:ext>
              </a:extLst>
            </p:cNvPr>
            <p:cNvSpPr txBox="1"/>
            <p:nvPr/>
          </p:nvSpPr>
          <p:spPr>
            <a:xfrm rot="17100000">
              <a:off x="1713830" y="626534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565077-B267-4490-AF6C-9E5DA76DA45C}"/>
              </a:ext>
            </a:extLst>
          </p:cNvPr>
          <p:cNvGrpSpPr/>
          <p:nvPr/>
        </p:nvGrpSpPr>
        <p:grpSpPr>
          <a:xfrm>
            <a:off x="3665581" y="4257675"/>
            <a:ext cx="1516062" cy="2439797"/>
            <a:chOff x="3410875" y="4257675"/>
            <a:chExt cx="1516062" cy="243979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AF0879-9D41-4695-A53A-91C07AE5FE02}"/>
                </a:ext>
              </a:extLst>
            </p:cNvPr>
            <p:cNvSpPr/>
            <p:nvPr/>
          </p:nvSpPr>
          <p:spPr>
            <a:xfrm>
              <a:off x="4186369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A11E9D2-189A-485E-B972-69BBD2FAF0A9}"/>
                </a:ext>
              </a:extLst>
            </p:cNvPr>
            <p:cNvCxnSpPr/>
            <p:nvPr/>
          </p:nvCxnSpPr>
          <p:spPr>
            <a:xfrm>
              <a:off x="3456912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1EAFB93-F829-4C11-8980-257C39B384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154301-8064-4298-B9C2-B1A6470247B8}"/>
                </a:ext>
              </a:extLst>
            </p:cNvPr>
            <p:cNvCxnSpPr/>
            <p:nvPr/>
          </p:nvCxnSpPr>
          <p:spPr>
            <a:xfrm>
              <a:off x="3456912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E46CAB-0763-41FB-85E4-4CD1C438112F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9AC128D-CB32-4CD7-B505-2F3BA25A457E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D14D3E-6BBD-4172-A4E3-1317D409AC31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4D3BB80-61D0-4118-B0E8-A7C68AFC4867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8DCD603-AB7F-443D-8238-B7B1992C637A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1C28EDE-2EFD-4491-A13A-5786B9523344}"/>
                </a:ext>
              </a:extLst>
            </p:cNvPr>
            <p:cNvSpPr txBox="1"/>
            <p:nvPr/>
          </p:nvSpPr>
          <p:spPr>
            <a:xfrm rot="17100000">
              <a:off x="4306022" y="626882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/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of an MLP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blipFill>
                <a:blip r:embed="rId4"/>
                <a:stretch>
                  <a:fillRect l="-37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/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One-hot encoding of a class label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0,0,1,0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blipFill>
                <a:blip r:embed="rId5"/>
                <a:stretch>
                  <a:fillRect t="-820" r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FCD9-73AC-4EEC-8F35-D4C368030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54E753-BD0F-4258-93B8-2B39F57257EC}"/>
                  </a:ext>
                </a:extLst>
              </p:cNvPr>
              <p:cNvSpPr/>
              <p:nvPr/>
            </p:nvSpPr>
            <p:spPr>
              <a:xfrm>
                <a:off x="450565" y="5077742"/>
                <a:ext cx="757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54E753-BD0F-4258-93B8-2B39F5725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65" y="5077742"/>
                <a:ext cx="7578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03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19BED-767E-4450-8DF6-2958A2B5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E6C577-BBFD-496B-97E0-59A44FFB7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9597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So far, we have only seen how to compute the output of a given network architecture with fixed weights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Forward propagation</a:t>
            </a:r>
          </a:p>
          <a:p>
            <a:pPr marL="50800" indent="0">
              <a:buNone/>
            </a:pPr>
            <a:endParaRPr lang="en-US" sz="2400" b="1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How do we learn the values of the weights? </a:t>
            </a:r>
          </a:p>
          <a:p>
            <a:r>
              <a:rPr lang="en-US" sz="2400" dirty="0">
                <a:sym typeface="Wingdings" panose="05000000000000000000" pitchFamily="2" charset="2"/>
              </a:rPr>
              <a:t>Loss function</a:t>
            </a:r>
          </a:p>
          <a:p>
            <a:r>
              <a:rPr lang="en-US" sz="2400" dirty="0">
                <a:sym typeface="Wingdings" panose="05000000000000000000" pitchFamily="2" charset="2"/>
              </a:rPr>
              <a:t>Optimization  </a:t>
            </a:r>
            <a:r>
              <a:rPr lang="en-US" sz="2400" b="1" dirty="0">
                <a:sym typeface="Wingdings" panose="05000000000000000000" pitchFamily="2" charset="2"/>
              </a:rPr>
              <a:t>Backward propagation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352A98-A161-4C89-B99B-00D3FA284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335A6A-0EFF-4683-92E4-6DAD9537321A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8377A9-5121-4ED0-A927-23C049DF84EB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8BD8129-6AFA-4D08-9B5C-2CB4B1037BA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4A5339C-D9C6-4C9A-BD8B-7678816D9766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805BC5E9-AE9A-44B4-84D3-199DD45D4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3036FE-908A-40A1-9836-6B04CB08F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723024EF-9E5E-44A1-B6F6-6A1BE262A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A6118671-E622-4EEB-9B3B-E2657D45C2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5A6657-7C2D-4A00-B2F8-C8822712A0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02FF29E-8EF6-4FE4-ACFB-479308F3E69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550AD96-B3CF-4424-BAB2-3A0459B62E8F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298283F-5153-45AA-BA57-004E1D68C1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D0EBF1-55EF-47B3-9F29-1F72441F278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3D9057-7EEC-4835-9675-0B49610B9A3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9B975B7-CF53-4318-AF3A-811C3B4111A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E409AC-F687-4394-A06B-CE539CBD7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1952EC-CC0D-4D37-87CA-8FA4B4FA71A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AE407B-316D-4ECF-B57D-BDF18B84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0505F3-3F46-4705-B7DB-814EDBEAD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286F9E-45F6-46D3-81C2-A919E90FC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0CF9BA-B550-43AB-A3F4-F65152F1FD4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976B36-245D-450D-8AE2-2E7600D54218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66E4001-A13C-450A-8A2C-1B6F648E98E2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F03091-932F-4771-A2D8-66E4B406842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F7BA8511-24F3-4033-A4C6-8505F13D1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79A26B-2D35-45FC-8112-11376090903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2B9C4F9-8387-4ADD-8ABF-9F942F33F4D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C9A3BB-AF7E-4E25-BF45-F79974D7C5D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C1A254-4BFD-45C0-A378-CCCD5414F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83FAC2-C989-4530-A674-CF3F9C89E7D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223E67-CBB9-47DE-ACFE-3A0283FABD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B3D08D-D257-407D-80B2-693090AFD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839232-FCC8-4AC7-886D-029AC2323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A3451C-494C-41E4-84D5-A235E7879E2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17528A30-3768-4CBA-80CC-B47904F5E49A}"/>
              </a:ext>
            </a:extLst>
          </p:cNvPr>
          <p:cNvSpPr/>
          <p:nvPr/>
        </p:nvSpPr>
        <p:spPr>
          <a:xfrm>
            <a:off x="7191934" y="1221473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20155E6-6305-4A3E-8A13-642054A3F595}"/>
              </a:ext>
            </a:extLst>
          </p:cNvPr>
          <p:cNvSpPr/>
          <p:nvPr/>
        </p:nvSpPr>
        <p:spPr>
          <a:xfrm flipH="1">
            <a:off x="7191934" y="5058324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167507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24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The output of an MLP is not necessarily a probability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logits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class probabilities</a:t>
                </a: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Use a </a:t>
                </a:r>
                <a:r>
                  <a:rPr lang="en-US" sz="2000" dirty="0" err="1">
                    <a:sym typeface="Wingdings" panose="05000000000000000000" pitchFamily="2" charset="2"/>
                  </a:rPr>
                  <a:t>softmax</a:t>
                </a:r>
                <a:r>
                  <a:rPr lang="en-US" sz="2000" dirty="0">
                    <a:sym typeface="Wingdings" panose="05000000000000000000" pitchFamily="2" charset="2"/>
                  </a:rPr>
                  <a:t> transformation to normalize the output to [0,1] values that sum to 1</a:t>
                </a:r>
              </a:p>
              <a:p>
                <a:pPr lvl="1"/>
                <a:r>
                  <a:rPr lang="en-US" sz="1600" dirty="0">
                    <a:sym typeface="Wingdings" panose="05000000000000000000" pitchFamily="2" charset="2"/>
                  </a:rPr>
                  <a:t>Tends to push logits to either 0 or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1311" b="-5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6" cy="4277731"/>
            <a:chOff x="6410226" y="1339490"/>
            <a:chExt cx="5572026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6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8046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615" r="-29747" b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25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For a sample of class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will always be zero, except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(one-hot encoding)</a:t>
                </a:r>
              </a:p>
              <a:p>
                <a:r>
                  <a:rPr lang="en-US" sz="2000" dirty="0"/>
                  <a:t>For that particular term, the loss is equal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/>
                  <a:t>: 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high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low, as the sum over all class predictions should be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546" b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7" cy="4277731"/>
            <a:chOff x="6410226" y="1339490"/>
            <a:chExt cx="5572027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7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9195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5EC975-F92A-4B8F-8E85-DFE7A746CDF4}"/>
                </a:ext>
              </a:extLst>
            </p:cNvPr>
            <p:cNvSpPr/>
            <p:nvPr/>
          </p:nvSpPr>
          <p:spPr>
            <a:xfrm rot="16200000">
              <a:off x="6404036" y="3419932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smtClean="0">
                            <a:solidFill>
                              <a:srgbClr val="3D89B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545" r="-2634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929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Overview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Multi-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Training </a:t>
            </a:r>
            <a:r>
              <a:rPr lang="nl-BE" dirty="0" err="1"/>
              <a:t>an</a:t>
            </a:r>
            <a:r>
              <a:rPr lang="nl-BE" dirty="0"/>
              <a:t> MLP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Tips &amp; Tricks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D72747-C450-432E-A88F-E7F27FC064A7}"/>
              </a:ext>
            </a:extLst>
          </p:cNvPr>
          <p:cNvGrpSpPr/>
          <p:nvPr/>
        </p:nvGrpSpPr>
        <p:grpSpPr>
          <a:xfrm>
            <a:off x="4020821" y="4095286"/>
            <a:ext cx="4599782" cy="2702452"/>
            <a:chOff x="5449262" y="2956478"/>
            <a:chExt cx="5903547" cy="34684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61587B-238C-4AC5-87DF-F62E2635BFE1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7DAE0AA-F6E4-43F6-A4F8-93657AA02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19A2E4-7D7F-44E2-B39A-7D804A9A5FA5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DA8D35-A06A-4607-B95D-92FF854EB4B7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9F5A3A-D299-4C48-8249-F2FC5614E30F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46D842-B56C-4155-8824-A5F0DE519E78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66ED7-CFB4-4CFA-A0BD-0FD532601270}"/>
              </a:ext>
            </a:extLst>
          </p:cNvPr>
          <p:cNvGrpSpPr/>
          <p:nvPr/>
        </p:nvGrpSpPr>
        <p:grpSpPr>
          <a:xfrm>
            <a:off x="6203490" y="530607"/>
            <a:ext cx="3383456" cy="2263449"/>
            <a:chOff x="6342434" y="2864795"/>
            <a:chExt cx="4783111" cy="31997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0C79CB-F3BE-4B66-A6E0-4B3881E42635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6848"/>
              <a:chOff x="8610600" y="3736040"/>
              <a:chExt cx="1312615" cy="131684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65701C6-217E-4BBE-BADA-E7A21635160B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800" dirty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395A6AD-249B-45F5-840F-804D1F39F794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017BF1-D3CE-4FDB-8730-48D2E6D90C56}"/>
                </a:ext>
              </a:extLst>
            </p:cNvPr>
            <p:cNvGrpSpPr/>
            <p:nvPr/>
          </p:nvGrpSpPr>
          <p:grpSpPr>
            <a:xfrm>
              <a:off x="6342434" y="2864795"/>
              <a:ext cx="633341" cy="2827506"/>
              <a:chOff x="6342434" y="2660514"/>
              <a:chExt cx="63334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EA812B-DB58-449D-B276-F5B6C92320E2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1F9C1519-3678-44F8-A932-33A333BB566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E5FF7BF-0497-4116-B6BE-4D62D5F521A5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4F316C0-ABAF-4CB1-824D-2E6EFCC06A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19472D-9448-4FCA-AB5C-DB8BFDA340FE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252078"/>
              <a:chOff x="7033098" y="2897062"/>
              <a:chExt cx="1245140" cy="2252078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A6A07B4-06EA-48DF-A0EC-5348B8E53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E1C9298-067A-49E5-AFC7-794FF2377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82263A7-7E5C-4E35-9A7F-5D9F8AD02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2FBAC54-6394-4F51-B7EE-CCDC65FECB07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A5CC889-DC92-4208-87FC-634CB6872E8D}"/>
                      </a:ext>
                    </a:extLst>
                  </p:cNvPr>
                  <p:cNvSpPr/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C3D85C25-7ACB-4239-833B-59A05099872F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709580D-5CE0-47FF-B65E-3F98C05F53E1}"/>
                </a:ext>
              </a:extLst>
            </p:cNvPr>
            <p:cNvGrpSpPr/>
            <p:nvPr/>
          </p:nvGrpSpPr>
          <p:grpSpPr>
            <a:xfrm>
              <a:off x="8802181" y="4985672"/>
              <a:ext cx="535620" cy="1078906"/>
              <a:chOff x="8802181" y="4781391"/>
              <a:chExt cx="535620" cy="1078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E13B80B-E18E-4191-B2DF-FC2CED55F7DC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3EB8B42-9F17-412F-93C1-654ED37904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4D39FE-A9F1-4CF8-ACA0-5FB0921FA037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7FB3729F-2701-41E5-A725-B695668134BA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CEA3D9C-5D14-4FC2-A0EB-4BC7DCB2F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E142E8E3-2F6C-43DD-8578-319CF19C174E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E89CB9-E4C4-4D0A-B499-F68F773F2EC5}"/>
              </a:ext>
            </a:extLst>
          </p:cNvPr>
          <p:cNvGrpSpPr/>
          <p:nvPr/>
        </p:nvGrpSpPr>
        <p:grpSpPr>
          <a:xfrm>
            <a:off x="8561652" y="2968860"/>
            <a:ext cx="3207662" cy="1952132"/>
            <a:chOff x="7001150" y="2492449"/>
            <a:chExt cx="4883140" cy="29718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9E0EFD3-834C-46A2-BB86-B390EE4BE18D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E19B3AF1-2D1D-4231-91CE-D7F48F23EE41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C2EFBF2-3BC9-467D-8330-E975F0614FD9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AD63F6B4-E315-48AF-AAED-2323691A1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CECCCB7E-F06D-43D0-A789-3DF6A04D62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47C5CBBF-BF4F-40EF-9DCB-FC97B7DEA6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B3B2B89F-A1A0-40C9-9B50-F81CE2D4EEA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84189AD-5033-49CF-B621-448B8C34BAF0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417FB89-D3F6-4EBD-9F96-ECDD5AEAB25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00B9C5E-9C46-4EDB-9A5F-9A6EF7FED3BE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3860F57C-77EB-4382-A34F-839C7A7C1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4890F5E7-7B9C-44C3-B208-AE06A1148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41B475D8-0D61-4577-A681-D90EF1B616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841506D0-819F-4345-92E9-ECA881FB2CF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C31873-ED07-467D-AA8C-B0F26FDE137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207693B-A5D4-4B81-BB9B-36DAB38901B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824524B-C066-4F74-AE9D-07C95E3D1E4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A0203CF-D171-479D-8B8B-560B598C0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67E70F-4E3A-4D66-A059-8E7B119316A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2EE6C9-2316-49F5-9512-2792E00C7E9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4E6389-E9C2-4DC5-9C3E-CABBE1643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E383537-90E5-49A6-9A62-9B8DEB1CB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1C3FE4A-AB80-4BC4-AEE2-A17BAB46AA58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5DFCD70-7C0A-4774-99B2-EF484F38E2D3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1E80DFF6-9660-4151-8C13-C2B48A0B486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7EDC592-E0DA-4868-85C4-D3C8E445BD1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8B146F26-0A8D-4526-8909-04BB7AE0D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BA79D30B-64FB-445D-962D-301CAF787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7E4A2C1C-35A0-46E4-BEA7-ECC35A33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1373B4B2-5E03-4856-84A4-E4AD575F39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5F986D5-0EEF-4896-A3CE-338CFA922E8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1D1759-A543-4B16-9FCC-F6B6BC5E673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70DAB6-A06B-4E3E-976E-60ACDA8784B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7298474-0C70-47F6-AEF1-DB8BD0FD1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C17456D-6059-49D2-AB63-BAA713ECF9C3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DD2841-C633-4C52-B87E-AB1AB7B4C28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8CA3B6C-C9B7-4D31-98F7-9CE3508FE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4D7A3A8-82C9-4F98-B400-AFBFD934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33D0AE5-C9F7-4768-BEFC-0B263813331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−1,1.5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0.25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0.06,0.69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2.81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5695645"/>
              <a:ext cx="285750" cy="42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6027842"/>
              <a:ext cx="285750" cy="9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4960442"/>
              <a:ext cx="285750" cy="1155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894606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0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−0.1,−5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0.78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0.21,0.01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0.78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4800243"/>
              <a:ext cx="285750" cy="13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5755907"/>
              <a:ext cx="28575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6116042"/>
              <a:ext cx="285750" cy="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595818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2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Weighted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Assign a weighting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000" dirty="0"/>
                  <a:t>to each class to specify the importance of a class</a:t>
                </a:r>
              </a:p>
              <a:p>
                <a:r>
                  <a:rPr lang="en-US" sz="2000" dirty="0"/>
                  <a:t>Useful for imbalanced data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10858-5EFF-4B94-96F8-8D93F233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422" y="1957387"/>
            <a:ext cx="38957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D7129-9B56-40DD-B01E-1F98E10F5091}"/>
              </a:ext>
            </a:extLst>
          </p:cNvPr>
          <p:cNvSpPr/>
          <p:nvPr/>
        </p:nvSpPr>
        <p:spPr>
          <a:xfrm>
            <a:off x="4293909" y="6042581"/>
            <a:ext cx="3949831" cy="6788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do we minimize this loss?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/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  <a:blipFill>
                <a:blip r:embed="rId5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scalar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08247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5891213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A251A0-1FD7-4F0C-9865-D392E656931E}"/>
              </a:ext>
            </a:extLst>
          </p:cNvPr>
          <p:cNvCxnSpPr/>
          <p:nvPr/>
        </p:nvCxnSpPr>
        <p:spPr>
          <a:xfrm>
            <a:off x="6834433" y="6116043"/>
            <a:ext cx="42797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0D2FBF-E4C2-4E5F-8EEF-ABCE2C592BC7}"/>
              </a:ext>
            </a:extLst>
          </p:cNvPr>
          <p:cNvCxnSpPr>
            <a:cxnSpLocks/>
          </p:cNvCxnSpPr>
          <p:nvPr/>
        </p:nvCxnSpPr>
        <p:spPr>
          <a:xfrm flipV="1">
            <a:off x="6986833" y="3289955"/>
            <a:ext cx="0" cy="2978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/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048D9-1AFF-48E2-ABC8-9438ED3CFB22}"/>
              </a:ext>
            </a:extLst>
          </p:cNvPr>
          <p:cNvCxnSpPr>
            <a:cxnSpLocks/>
          </p:cNvCxnSpPr>
          <p:nvPr/>
        </p:nvCxnSpPr>
        <p:spPr>
          <a:xfrm flipV="1">
            <a:off x="10077942" y="4450101"/>
            <a:ext cx="0" cy="1665942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/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2E22ACA-611C-4843-ACEB-64FB56EA069C}"/>
              </a:ext>
            </a:extLst>
          </p:cNvPr>
          <p:cNvSpPr/>
          <p:nvPr/>
        </p:nvSpPr>
        <p:spPr>
          <a:xfrm>
            <a:off x="7210425" y="3971925"/>
            <a:ext cx="3609975" cy="1429024"/>
          </a:xfrm>
          <a:custGeom>
            <a:avLst/>
            <a:gdLst>
              <a:gd name="connsiteX0" fmla="*/ 0 w 3609975"/>
              <a:gd name="connsiteY0" fmla="*/ 57150 h 1429024"/>
              <a:gd name="connsiteX1" fmla="*/ 509588 w 3609975"/>
              <a:gd name="connsiteY1" fmla="*/ 919163 h 1429024"/>
              <a:gd name="connsiteX2" fmla="*/ 1438275 w 3609975"/>
              <a:gd name="connsiteY2" fmla="*/ 747713 h 1429024"/>
              <a:gd name="connsiteX3" fmla="*/ 2095500 w 3609975"/>
              <a:gd name="connsiteY3" fmla="*/ 1428750 h 1429024"/>
              <a:gd name="connsiteX4" fmla="*/ 2652713 w 3609975"/>
              <a:gd name="connsiteY4" fmla="*/ 657225 h 1429024"/>
              <a:gd name="connsiteX5" fmla="*/ 3609975 w 3609975"/>
              <a:gd name="connsiteY5" fmla="*/ 0 h 142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9975" h="1429024">
                <a:moveTo>
                  <a:pt x="0" y="57150"/>
                </a:moveTo>
                <a:cubicBezTo>
                  <a:pt x="134938" y="430609"/>
                  <a:pt x="269876" y="804069"/>
                  <a:pt x="509588" y="919163"/>
                </a:cubicBezTo>
                <a:cubicBezTo>
                  <a:pt x="749300" y="1034257"/>
                  <a:pt x="1173956" y="662782"/>
                  <a:pt x="1438275" y="747713"/>
                </a:cubicBezTo>
                <a:cubicBezTo>
                  <a:pt x="1702594" y="832644"/>
                  <a:pt x="1893094" y="1443831"/>
                  <a:pt x="2095500" y="1428750"/>
                </a:cubicBezTo>
                <a:cubicBezTo>
                  <a:pt x="2297906" y="1413669"/>
                  <a:pt x="2400301" y="895350"/>
                  <a:pt x="2652713" y="657225"/>
                </a:cubicBezTo>
                <a:cubicBezTo>
                  <a:pt x="2905126" y="419100"/>
                  <a:pt x="3257550" y="209550"/>
                  <a:pt x="36099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2EC8CB-62D8-4AED-A41C-5C3A1A25BC34}"/>
              </a:ext>
            </a:extLst>
          </p:cNvPr>
          <p:cNvSpPr/>
          <p:nvPr/>
        </p:nvSpPr>
        <p:spPr>
          <a:xfrm>
            <a:off x="10037239" y="4417001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F71DAA-CFB8-4AC8-ADD6-D1814D316799}"/>
              </a:ext>
            </a:extLst>
          </p:cNvPr>
          <p:cNvCxnSpPr>
            <a:cxnSpLocks/>
          </p:cNvCxnSpPr>
          <p:nvPr/>
        </p:nvCxnSpPr>
        <p:spPr>
          <a:xfrm flipV="1">
            <a:off x="10068417" y="4197335"/>
            <a:ext cx="313833" cy="251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94316A-8D44-45DD-9F1A-0E552CB20708}"/>
              </a:ext>
            </a:extLst>
          </p:cNvPr>
          <p:cNvCxnSpPr>
            <a:cxnSpLocks/>
          </p:cNvCxnSpPr>
          <p:nvPr/>
        </p:nvCxnSpPr>
        <p:spPr>
          <a:xfrm flipV="1">
            <a:off x="9546952" y="4443027"/>
            <a:ext cx="526227" cy="4210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6564CC-144E-4C2D-88A8-36AAB4E8281F}"/>
              </a:ext>
            </a:extLst>
          </p:cNvPr>
          <p:cNvCxnSpPr>
            <a:cxnSpLocks/>
          </p:cNvCxnSpPr>
          <p:nvPr/>
        </p:nvCxnSpPr>
        <p:spPr>
          <a:xfrm flipV="1">
            <a:off x="9546952" y="4864028"/>
            <a:ext cx="0" cy="1252015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/>
              <p:nvPr/>
            </p:nvSpPr>
            <p:spPr>
              <a:xfrm>
                <a:off x="7926122" y="6055183"/>
                <a:ext cx="16769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22" y="6055183"/>
                <a:ext cx="1676934" cy="400110"/>
              </a:xfrm>
              <a:prstGeom prst="rect">
                <a:avLst/>
              </a:prstGeom>
              <a:blipFill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D40D8F84-1454-4E77-BF58-1724EE149ABA}"/>
              </a:ext>
            </a:extLst>
          </p:cNvPr>
          <p:cNvSpPr/>
          <p:nvPr/>
        </p:nvSpPr>
        <p:spPr>
          <a:xfrm>
            <a:off x="9512792" y="5090150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/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/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/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0EF997-5881-4EDA-AE1D-738D93994E60}"/>
              </a:ext>
            </a:extLst>
          </p:cNvPr>
          <p:cNvCxnSpPr>
            <a:endCxn id="36" idx="3"/>
          </p:cNvCxnSpPr>
          <p:nvPr/>
        </p:nvCxnSpPr>
        <p:spPr>
          <a:xfrm flipH="1">
            <a:off x="9509760" y="6255238"/>
            <a:ext cx="3925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27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3" grpId="0"/>
      <p:bldP spid="26" grpId="0" animBg="1"/>
      <p:bldP spid="19" grpId="0" animBg="1"/>
      <p:bldP spid="36" grpId="0"/>
      <p:bldP spid="39" grpId="0" animBg="1"/>
      <p:bldP spid="41" grpId="0"/>
      <p:bldP spid="42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7F883A5-B4FC-405B-B29B-2FEB2D2445EF}"/>
              </a:ext>
            </a:extLst>
          </p:cNvPr>
          <p:cNvGrpSpPr/>
          <p:nvPr/>
        </p:nvGrpSpPr>
        <p:grpSpPr>
          <a:xfrm>
            <a:off x="5449262" y="2956478"/>
            <a:ext cx="5903547" cy="3468437"/>
            <a:chOff x="5449262" y="2956478"/>
            <a:chExt cx="5903547" cy="34684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CC6FF7-E87D-4608-ABDE-0BE60593DCD5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451DA84-D927-4B6A-8D02-01CFE3DBF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13CC7-17AB-4967-B05B-52B5FBC94044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C01E5DA-9F6A-4C2A-9559-7EAB06C884C6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788A65-C6CD-4666-BC1F-796F109FA466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D42C8C-BC78-400A-AF7E-15E688C87C0F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with vector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12" b="-6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35635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6165087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/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/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/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3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34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55BC-F8B5-4579-BDF5-E4405658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We aim to solve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for all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in the training dataset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	 			(initialize the parameters)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sz="1800" dirty="0"/>
                  <a:t> 		(backpropagation)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				(update the parameters)</a:t>
                </a:r>
              </a:p>
              <a:p>
                <a:pPr marL="5080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41D9-5ACE-4163-BB57-1D2EDFB72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51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BEFB-0F11-431A-99FC-DEB73F99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Computing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/>
                  <a:t>in each gradient descent step requires too much time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We assume that the training dataset is large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Approximate the gradient on a randomly selected minibatch of training samples: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Stochastic gradient descent (SGD)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is the batch size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  <a:blipFill>
                <a:blip r:embed="rId2"/>
                <a:stretch>
                  <a:fillRect l="-827" r="-827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7EA3-6128-412B-879E-7E56B99B5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0BCEFF-B1B4-4D9D-ACFD-4998023D0B85}"/>
              </a:ext>
            </a:extLst>
          </p:cNvPr>
          <p:cNvGrpSpPr/>
          <p:nvPr/>
        </p:nvGrpSpPr>
        <p:grpSpPr>
          <a:xfrm>
            <a:off x="7365542" y="1390751"/>
            <a:ext cx="4162275" cy="2310501"/>
            <a:chOff x="6610218" y="2964364"/>
            <a:chExt cx="5143764" cy="2855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E43D0-B322-4642-A816-EF5599F14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2C547D-740F-4BB1-8E01-2933AF37D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7D529-7F68-4824-B2F0-AE2009248454}"/>
              </a:ext>
            </a:extLst>
          </p:cNvPr>
          <p:cNvGrpSpPr/>
          <p:nvPr/>
        </p:nvGrpSpPr>
        <p:grpSpPr>
          <a:xfrm>
            <a:off x="8573629" y="4688924"/>
            <a:ext cx="2028818" cy="1203720"/>
            <a:chOff x="8224837" y="4509815"/>
            <a:chExt cx="2216150" cy="13148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8E5E1E-B9A9-4F65-BE7A-3240ED332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99" r="24930" b="65348"/>
            <a:stretch/>
          </p:blipFill>
          <p:spPr>
            <a:xfrm>
              <a:off x="9332912" y="4509815"/>
              <a:ext cx="1108075" cy="13148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C0E077-511B-4686-A0B3-9B21C0451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76" t="49824" r="48952" b="18314"/>
            <a:stretch/>
          </p:blipFill>
          <p:spPr>
            <a:xfrm>
              <a:off x="8224837" y="4615705"/>
              <a:ext cx="1108075" cy="12089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/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  <a:blipFill>
                <a:blip r:embed="rId4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/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Minibatch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  <a:blipFill>
                <a:blip r:embed="rId5"/>
                <a:stretch>
                  <a:fillRect l="-436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39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5E44CD-836B-4258-B5BF-096F330F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78" y="1904881"/>
            <a:ext cx="2782375" cy="22568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DA0565-1B82-41CB-B5A9-06A538288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43" y="4556066"/>
            <a:ext cx="5157268" cy="16040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98BCDB8-B036-4593-9B76-40044822E0D6}"/>
              </a:ext>
            </a:extLst>
          </p:cNvPr>
          <p:cNvGrpSpPr/>
          <p:nvPr/>
        </p:nvGrpSpPr>
        <p:grpSpPr>
          <a:xfrm>
            <a:off x="9681788" y="1347328"/>
            <a:ext cx="2316009" cy="3212204"/>
            <a:chOff x="8330276" y="1911989"/>
            <a:chExt cx="3161251" cy="43845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DCF349-C3BC-4E82-9A7E-4134D58FB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486"/>
            <a:stretch/>
          </p:blipFill>
          <p:spPr>
            <a:xfrm>
              <a:off x="8330276" y="1911989"/>
              <a:ext cx="2934752" cy="41338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5A561-433A-43F2-8ADC-6DC0DC30272B}"/>
                </a:ext>
              </a:extLst>
            </p:cNvPr>
            <p:cNvSpPr/>
            <p:nvPr/>
          </p:nvSpPr>
          <p:spPr>
            <a:xfrm>
              <a:off x="10544972" y="2055302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1925C-2930-4BC3-914D-F6C3C065A006}"/>
                </a:ext>
              </a:extLst>
            </p:cNvPr>
            <p:cNvSpPr/>
            <p:nvPr/>
          </p:nvSpPr>
          <p:spPr>
            <a:xfrm>
              <a:off x="9271240" y="3829020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AB7CF5-31B1-4498-AC44-2D02290C1CE9}"/>
                </a:ext>
              </a:extLst>
            </p:cNvPr>
            <p:cNvSpPr/>
            <p:nvPr/>
          </p:nvSpPr>
          <p:spPr>
            <a:xfrm>
              <a:off x="10682687" y="4123188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4CFBF-E9EE-4F8F-9175-5D757B092422}"/>
                </a:ext>
              </a:extLst>
            </p:cNvPr>
            <p:cNvSpPr/>
            <p:nvPr/>
          </p:nvSpPr>
          <p:spPr>
            <a:xfrm>
              <a:off x="9278226" y="5843496"/>
              <a:ext cx="808840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ABAB58-2F62-4C24-8FA6-531ECCB4FB56}"/>
                </a:ext>
              </a:extLst>
            </p:cNvPr>
            <p:cNvSpPr/>
            <p:nvPr/>
          </p:nvSpPr>
          <p:spPr>
            <a:xfrm>
              <a:off x="10904989" y="5819334"/>
              <a:ext cx="448811" cy="286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/>
                <p:nvPr/>
              </p:nvSpPr>
              <p:spPr>
                <a:xfrm>
                  <a:off x="10682678" y="5390157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2678" y="5390157"/>
                  <a:ext cx="496595" cy="4621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/>
                <p:nvPr/>
              </p:nvSpPr>
              <p:spPr>
                <a:xfrm>
                  <a:off x="10725152" y="3385892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5152" y="3385892"/>
                  <a:ext cx="496595" cy="4621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/>
                <p:nvPr/>
              </p:nvSpPr>
              <p:spPr>
                <a:xfrm>
                  <a:off x="10424418" y="2325005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418" y="2325005"/>
                  <a:ext cx="853097" cy="434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/>
                <p:nvPr/>
              </p:nvSpPr>
              <p:spPr>
                <a:xfrm>
                  <a:off x="10426681" y="4203268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6681" y="4203268"/>
                  <a:ext cx="853097" cy="434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493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F331CB-0B6F-46E9-9136-2DAE3EC5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1582143"/>
            <a:ext cx="42100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4A6-F634-45CD-B1E2-CE1EAE6F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repeat: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for each batch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,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forward propagation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	# compute loss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backward propagation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parameter update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until convergence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BF40-AF1B-448F-A132-E21A4778E5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2DE15-9A16-47BB-BCE1-FC2E3D92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450152"/>
            <a:ext cx="3048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3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A17A-D538-41F6-93CE-286FF96E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optimization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69582-AB97-4AB1-848A-022A77B21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Most optimization algorithms for neural networks are gradient-based: </a:t>
            </a:r>
          </a:p>
          <a:p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dirty="0" err="1"/>
              <a:t>Duchi</a:t>
            </a:r>
            <a:r>
              <a:rPr lang="en-US" dirty="0"/>
              <a:t> et.al., 2011)</a:t>
            </a:r>
          </a:p>
          <a:p>
            <a:r>
              <a:rPr lang="en-US" dirty="0" err="1"/>
              <a:t>Adadelta</a:t>
            </a:r>
            <a:r>
              <a:rPr lang="en-US" dirty="0"/>
              <a:t> (</a:t>
            </a:r>
            <a:r>
              <a:rPr lang="en-US" dirty="0" err="1"/>
              <a:t>Zeiler</a:t>
            </a:r>
            <a:r>
              <a:rPr lang="en-US" dirty="0"/>
              <a:t>, 2012)</a:t>
            </a:r>
          </a:p>
          <a:p>
            <a:r>
              <a:rPr lang="en-US" dirty="0" err="1"/>
              <a:t>RMSProp</a:t>
            </a:r>
            <a:r>
              <a:rPr lang="en-US" dirty="0"/>
              <a:t> (</a:t>
            </a:r>
            <a:r>
              <a:rPr lang="en-US" dirty="0" err="1"/>
              <a:t>Tieleman</a:t>
            </a:r>
            <a:r>
              <a:rPr lang="en-US" dirty="0"/>
              <a:t> &amp; Hinton, 2012)</a:t>
            </a:r>
          </a:p>
          <a:p>
            <a:r>
              <a:rPr lang="en-US" dirty="0"/>
              <a:t>Adam (</a:t>
            </a:r>
            <a:r>
              <a:rPr lang="en-US" dirty="0" err="1"/>
              <a:t>Kingma</a:t>
            </a:r>
            <a:r>
              <a:rPr lang="en-US" dirty="0"/>
              <a:t> et.al., 2015)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9455E-3974-4377-AE54-C82D1884D5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ECC96-E051-4F8B-AE59-CA00347F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87" y="2767734"/>
            <a:ext cx="34004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2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Tips &amp; Tricks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2BD067-5343-40BF-8A17-8D88F54A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Internal covariate shift: the distribution of the activations change vary significantly between different minibatches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Batch normalization (</a:t>
                </a:r>
                <a:r>
                  <a:rPr lang="en-US" sz="1600" dirty="0" err="1"/>
                  <a:t>Ioffe</a:t>
                </a:r>
                <a:r>
                  <a:rPr lang="en-US" sz="1600" dirty="0"/>
                  <a:t> &amp; </a:t>
                </a:r>
                <a:r>
                  <a:rPr lang="en-US" sz="1600" dirty="0" err="1"/>
                  <a:t>Szegedy</a:t>
                </a:r>
                <a:r>
                  <a:rPr lang="en-US" sz="1600" dirty="0"/>
                  <a:t>, 2015): </a:t>
                </a:r>
              </a:p>
              <a:p>
                <a:r>
                  <a:rPr lang="en-US" sz="1600" dirty="0"/>
                  <a:t>Normalize the activations to zero mean and unit variance: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Introduce </a:t>
                </a:r>
                <a:r>
                  <a:rPr lang="en-US" sz="1600" b="1" dirty="0"/>
                  <a:t>learnable</a:t>
                </a:r>
                <a:r>
                  <a:rPr lang="en-US" sz="1600" dirty="0"/>
                  <a:t> parameters that re-adjust the distribution properly: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Can significantly accelerate &amp; stabilize training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  <a:blipFill>
                <a:blip r:embed="rId2"/>
                <a:stretch>
                  <a:fillRect l="-1193" b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17801-EA16-4C62-8F35-15CA16E58C7B}"/>
              </a:ext>
            </a:extLst>
          </p:cNvPr>
          <p:cNvGrpSpPr/>
          <p:nvPr/>
        </p:nvGrpSpPr>
        <p:grpSpPr>
          <a:xfrm>
            <a:off x="7923745" y="468455"/>
            <a:ext cx="2154758" cy="1919008"/>
            <a:chOff x="8526563" y="1765755"/>
            <a:chExt cx="2154758" cy="19190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6D28F7-D291-4B48-9D70-6233FA59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565" y="2057331"/>
              <a:ext cx="2154756" cy="16274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05A385-50BE-4CDF-96AF-C2B619CCC298}"/>
                </a:ext>
              </a:extLst>
            </p:cNvPr>
            <p:cNvSpPr txBox="1"/>
            <p:nvPr/>
          </p:nvSpPr>
          <p:spPr>
            <a:xfrm>
              <a:off x="8526563" y="1765755"/>
              <a:ext cx="2154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Test accuracy on MNIST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54FB2E0-4FB4-4490-9DD7-BB42766C5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49" y="2514531"/>
            <a:ext cx="4705350" cy="3714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5B3616-DFD7-4C90-AE29-EB818E76E908}"/>
              </a:ext>
            </a:extLst>
          </p:cNvPr>
          <p:cNvSpPr txBox="1"/>
          <p:nvPr/>
        </p:nvSpPr>
        <p:spPr>
          <a:xfrm>
            <a:off x="5638800" y="297410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C3CD9A2-B2BB-496C-A3A5-5909B655C6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7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5691-FDC3-4AF8-BFA4-04C7033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MLPs tend to overfit on the train set by using the same activation paths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Dropout (Srivastava et.al., 2014): </a:t>
                </a:r>
              </a:p>
              <a:p>
                <a:r>
                  <a:rPr lang="en-US" sz="1600" dirty="0"/>
                  <a:t>During training: randomly </a:t>
                </a:r>
                <a:r>
                  <a:rPr lang="en-US" sz="1600" dirty="0">
                    <a:solidFill>
                      <a:srgbClr val="FF0000"/>
                    </a:solidFill>
                  </a:rPr>
                  <a:t>switch off</a:t>
                </a:r>
                <a:r>
                  <a:rPr lang="en-US" sz="1600" dirty="0"/>
                  <a:t> a fraction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of the neurons in layer(s) </a:t>
                </a:r>
              </a:p>
              <a:p>
                <a:r>
                  <a:rPr lang="en-US" sz="1600" dirty="0"/>
                  <a:t>During testing: all neurons switched on</a:t>
                </a:r>
              </a:p>
              <a:p>
                <a:r>
                  <a:rPr lang="en-US" sz="1600" dirty="0"/>
                  <a:t>No dropout in the output layer!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Forces the network to use alternative paths for decision making and reduces overfitting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464"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27510-B06D-44DE-BB9F-26863467C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3E5D70-BFD2-4C9D-85CA-E4E3610FE8D4}"/>
              </a:ext>
            </a:extLst>
          </p:cNvPr>
          <p:cNvGrpSpPr/>
          <p:nvPr/>
        </p:nvGrpSpPr>
        <p:grpSpPr>
          <a:xfrm>
            <a:off x="6514361" y="1253843"/>
            <a:ext cx="4192477" cy="2551475"/>
            <a:chOff x="7001150" y="2492449"/>
            <a:chExt cx="4883140" cy="29718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2232FB-224D-444D-8C83-ECDE518971CD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95A39E9-2C5A-467E-9B1C-3C0D4EAC91DC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AE7AFF5-FBC3-485D-833F-F1DA132CAE15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E57B7984-99CB-4C9B-A76A-616A3061B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A068959-37BA-48FD-AB18-141249020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0664A58-6A23-4A0E-8542-B73B1C405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548EA65-13EA-47CB-8D14-23F545E11944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C428E7C-4D79-467D-9AC4-9B852A59665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02E787D-2ED8-4E03-8D8D-88D5ACC4769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719BE42-E43A-4089-BF37-AC3444AB3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63F6934E-59E2-4A0F-9AF5-FB527876D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7A5E7535-1A7B-4144-9B3F-B64D4E940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45AF0E-B356-4F21-8D5A-742BC40DE09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B527210-9E96-43A9-BC4C-A44EC37A5DA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5DE53B-82BB-42D0-938C-89A26DBD560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26A98B2-0F57-4772-8B0E-0A5EB9018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BB41C5C-0762-421B-9B16-C773BBACA4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520FD5-073B-4CF0-AD39-6F3C8B1AEDD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6558B5D-D9D9-4241-BA65-40C28DD82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594E64-8D94-473D-8CFF-D0B85BF6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F855C3-11E5-4789-BCE1-7708E786D3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B69EB9-E7D1-4F13-ADAE-F7FCB160293F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61533237-DC6F-45D0-BCD8-41B702C0542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7DC019A-5EEE-4C08-AD77-96BE0B230C0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5B496DC4-997F-4B06-BA7A-8535B233E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rgbClr val="FF0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64D99C3-BFCB-4A1A-B274-0EEBFE192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50B050-1B6E-4C11-8FAB-9997FC55673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00E2D10-A801-4053-9E02-AE61FA62077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A05699C-98A8-46A3-8EC4-9EDFAA1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9B3CE80-EBC4-4B24-98FF-C018D623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6758B-D03F-4F18-A6E5-91BEDA0B666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C82CC05-BC65-4FC4-B885-20528633BB83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3CC12E-60E6-4A7C-B5C6-4BD81649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E7B95B5-9ED2-4FF2-92B4-872944349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C084992-D470-45CF-BA4E-4241332A5D1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/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Picture 127">
            <a:extLst>
              <a:ext uri="{FF2B5EF4-FFF2-40B4-BE49-F238E27FC236}">
                <a16:creationId xmlns:a16="http://schemas.microsoft.com/office/drawing/2014/main" id="{4FA8DBE4-90DD-42D9-B8D3-CDE3D42F0D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4241720"/>
            <a:ext cx="4686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1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87E2-75F7-4BB5-BC7C-E3DB82C9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As we get closer to the minimum, the learning rate should be decreased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Examples: </a:t>
                </a:r>
              </a:p>
              <a:p>
                <a:r>
                  <a:rPr lang="en-US" sz="2400" dirty="0"/>
                  <a:t>Linear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Multiplicative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Reduce learning rate on plateau</a:t>
                </a:r>
              </a:p>
              <a:p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Implementation in </a:t>
                </a:r>
                <a:r>
                  <a:rPr lang="en-US" sz="2400" dirty="0" err="1"/>
                  <a:t>PyTorch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  <a:blipFill>
                <a:blip r:embed="rId2"/>
                <a:stretch>
                  <a:fillRect l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A31D-5754-4078-BE82-A3A89D664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45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B6C37C-3520-4C0B-BD37-BD957402A893}"/>
              </a:ext>
            </a:extLst>
          </p:cNvPr>
          <p:cNvGrpSpPr/>
          <p:nvPr/>
        </p:nvGrpSpPr>
        <p:grpSpPr>
          <a:xfrm>
            <a:off x="7078730" y="1447933"/>
            <a:ext cx="3822488" cy="1257762"/>
            <a:chOff x="4860296" y="2827367"/>
            <a:chExt cx="6906559" cy="22725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F78C25-7C50-4DB8-AA58-3D6A55882A8A}"/>
                </a:ext>
              </a:extLst>
            </p:cNvPr>
            <p:cNvGrpSpPr/>
            <p:nvPr/>
          </p:nvGrpSpPr>
          <p:grpSpPr>
            <a:xfrm>
              <a:off x="4860296" y="2827367"/>
              <a:ext cx="2702859" cy="2272553"/>
              <a:chOff x="1909482" y="3657600"/>
              <a:chExt cx="2702859" cy="2272553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1ED7356-8CE6-4883-BF6A-CE5BF03681BC}"/>
                  </a:ext>
                </a:extLst>
              </p:cNvPr>
              <p:cNvSpPr/>
              <p:nvPr/>
            </p:nvSpPr>
            <p:spPr>
              <a:xfrm>
                <a:off x="19094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8E076AE-FE16-466F-AB20-9177092288CD}"/>
                  </a:ext>
                </a:extLst>
              </p:cNvPr>
              <p:cNvCxnSpPr/>
              <p:nvPr/>
            </p:nvCxnSpPr>
            <p:spPr>
              <a:xfrm>
                <a:off x="2089150" y="3892550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5BEED5E-560F-44C1-BF88-2B8C69C77B8B}"/>
                  </a:ext>
                </a:extLst>
              </p:cNvPr>
              <p:cNvCxnSpPr/>
              <p:nvPr/>
            </p:nvCxnSpPr>
            <p:spPr>
              <a:xfrm>
                <a:off x="2474259" y="4760259"/>
                <a:ext cx="491191" cy="8340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3A679F4-2C7E-45D7-90AA-374DE537B731}"/>
                  </a:ext>
                </a:extLst>
              </p:cNvPr>
              <p:cNvCxnSpPr/>
              <p:nvPr/>
            </p:nvCxnSpPr>
            <p:spPr>
              <a:xfrm flipV="1">
                <a:off x="3007286" y="5334000"/>
                <a:ext cx="891614" cy="2603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F47B0B-10AE-4EE3-A802-525E6EFB5922}"/>
                </a:ext>
              </a:extLst>
            </p:cNvPr>
            <p:cNvGrpSpPr/>
            <p:nvPr/>
          </p:nvGrpSpPr>
          <p:grpSpPr>
            <a:xfrm>
              <a:off x="9063996" y="2827367"/>
              <a:ext cx="2702859" cy="2272553"/>
              <a:chOff x="6113182" y="3657600"/>
              <a:chExt cx="2702859" cy="2272553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25C23E26-8A78-4B70-858C-2EA9BBCFD441}"/>
                  </a:ext>
                </a:extLst>
              </p:cNvPr>
              <p:cNvSpPr/>
              <p:nvPr/>
            </p:nvSpPr>
            <p:spPr>
              <a:xfrm>
                <a:off x="61131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ABA50C-C56B-4950-BED9-B520173E4DC5}"/>
                  </a:ext>
                </a:extLst>
              </p:cNvPr>
              <p:cNvCxnSpPr/>
              <p:nvPr/>
            </p:nvCxnSpPr>
            <p:spPr>
              <a:xfrm>
                <a:off x="6311900" y="3888314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3C3D89D-EB4C-4EE2-AACE-B83A01B7E45E}"/>
                  </a:ext>
                </a:extLst>
              </p:cNvPr>
              <p:cNvCxnSpPr/>
              <p:nvPr/>
            </p:nvCxnSpPr>
            <p:spPr>
              <a:xfrm>
                <a:off x="6697009" y="4760259"/>
                <a:ext cx="300691" cy="57374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4E2784-E73F-40F9-8FF4-2A12F2DB48FD}"/>
                  </a:ext>
                </a:extLst>
              </p:cNvPr>
              <p:cNvCxnSpPr/>
              <p:nvPr/>
            </p:nvCxnSpPr>
            <p:spPr>
              <a:xfrm>
                <a:off x="7010400" y="5340350"/>
                <a:ext cx="260350" cy="3492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55BEE5-A5A1-481D-954F-4F8F7B8F4088}"/>
                  </a:ext>
                </a:extLst>
              </p:cNvPr>
              <p:cNvCxnSpPr/>
              <p:nvPr/>
            </p:nvCxnSpPr>
            <p:spPr>
              <a:xfrm>
                <a:off x="7283450" y="5708650"/>
                <a:ext cx="241300" cy="1587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Left-Right Arrow 34">
              <a:extLst>
                <a:ext uri="{FF2B5EF4-FFF2-40B4-BE49-F238E27FC236}">
                  <a16:creationId xmlns:a16="http://schemas.microsoft.com/office/drawing/2014/main" id="{70DD814E-638B-4D0F-B707-6EA4E5FDAA76}"/>
                </a:ext>
              </a:extLst>
            </p:cNvPr>
            <p:cNvSpPr/>
            <p:nvPr/>
          </p:nvSpPr>
          <p:spPr>
            <a:xfrm>
              <a:off x="7911471" y="3809002"/>
              <a:ext cx="806824" cy="443753"/>
            </a:xfrm>
            <a:prstGeom prst="leftRightArrow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8FAC6DF-9089-46CC-9FD4-EA5C2E95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241675"/>
            <a:ext cx="5029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CD87-5A2B-4C90-902A-27E6385D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Gradient updates can be noisy, e.g. with large learning rates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Make the gradient update dependent on one or more previous updates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: gradient in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Allows to get through plateaus due to the obtained “momentum”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  <a:blipFill>
                <a:blip r:embed="rId2"/>
                <a:stretch>
                  <a:fillRect l="-881" b="-3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4651A-4527-47A8-B402-7BDA17A7B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1DC70F-0C25-468D-BAB1-E97F8C709E3C}"/>
              </a:ext>
            </a:extLst>
          </p:cNvPr>
          <p:cNvGrpSpPr/>
          <p:nvPr/>
        </p:nvGrpSpPr>
        <p:grpSpPr>
          <a:xfrm>
            <a:off x="8787240" y="1398586"/>
            <a:ext cx="1965603" cy="2238575"/>
            <a:chOff x="8767910" y="1027906"/>
            <a:chExt cx="1965603" cy="2238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9E4A75-852C-46ED-85EA-86D832947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351" b="22755"/>
            <a:stretch/>
          </p:blipFill>
          <p:spPr>
            <a:xfrm>
              <a:off x="8787244" y="1027906"/>
              <a:ext cx="1926936" cy="19000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E1DB7-FAA2-4A8A-93AC-4DAD7A61A457}"/>
                </a:ext>
              </a:extLst>
            </p:cNvPr>
            <p:cNvSpPr txBox="1"/>
            <p:nvPr/>
          </p:nvSpPr>
          <p:spPr>
            <a:xfrm>
              <a:off x="8767910" y="2927927"/>
              <a:ext cx="1965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Without momentum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A1484C-A22A-48DB-B350-261EF6851B71}"/>
              </a:ext>
            </a:extLst>
          </p:cNvPr>
          <p:cNvGrpSpPr/>
          <p:nvPr/>
        </p:nvGrpSpPr>
        <p:grpSpPr>
          <a:xfrm>
            <a:off x="8806576" y="3877468"/>
            <a:ext cx="1926937" cy="2238575"/>
            <a:chOff x="8787244" y="3656307"/>
            <a:chExt cx="1926937" cy="2238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62FB92-064A-48EB-923F-C4318CF19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351" b="22755"/>
            <a:stretch/>
          </p:blipFill>
          <p:spPr>
            <a:xfrm>
              <a:off x="8787244" y="3656307"/>
              <a:ext cx="1926937" cy="19000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946D0-0AA6-400C-B2B6-E2F9DA430B2E}"/>
                </a:ext>
              </a:extLst>
            </p:cNvPr>
            <p:cNvSpPr txBox="1"/>
            <p:nvPr/>
          </p:nvSpPr>
          <p:spPr>
            <a:xfrm>
              <a:off x="8910576" y="5556328"/>
              <a:ext cx="1680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 momentum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1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954F-CF82-4A5E-882C-446D8134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C3162-65FE-4848-B227-3197D6915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dirty="0"/>
              <a:t>Divide data in train, test and validation set</a:t>
            </a:r>
          </a:p>
          <a:p>
            <a:r>
              <a:rPr lang="en-US" dirty="0"/>
              <a:t>Train the model on the train data</a:t>
            </a:r>
          </a:p>
          <a:p>
            <a:r>
              <a:rPr lang="en-US" dirty="0"/>
              <a:t>Select the model with the best validation performance</a:t>
            </a:r>
          </a:p>
          <a:p>
            <a:r>
              <a:rPr lang="en-US" dirty="0"/>
              <a:t>Finally, test the model on the test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1C2D-105D-4B10-9DCF-5D8CF591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385A8-E012-48ED-B551-8EA79F3494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96" y="2060923"/>
            <a:ext cx="4969904" cy="3065219"/>
          </a:xfrm>
          <a:prstGeom prst="rect">
            <a:avLst/>
          </a:prstGeom>
          <a:noFill/>
          <a:ln w="127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F2265FB-1A44-4B40-8637-703959D7FDC3}"/>
              </a:ext>
            </a:extLst>
          </p:cNvPr>
          <p:cNvGrpSpPr/>
          <p:nvPr/>
        </p:nvGrpSpPr>
        <p:grpSpPr>
          <a:xfrm>
            <a:off x="5688437" y="4336824"/>
            <a:ext cx="4599782" cy="2702452"/>
            <a:chOff x="5449262" y="2956478"/>
            <a:chExt cx="5903547" cy="346843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156E13-2816-4B66-9E32-74FD0530AA0B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05B72B20-970E-43BE-B02F-7D3230A02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CAD20E-E7B8-4AEB-A88C-798F701BF547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728E78-6B04-475C-AC2F-B7081B3033E4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1C1D27D-EDF8-4C44-9072-1BC52C722E18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5A803B-C660-490B-9CB1-78311B646DDA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E0CB33-018D-4CBE-B218-E2DF74A3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11D79-7CA8-4FF9-8E90-AA1AC732A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1800" dirty="0"/>
              <a:t>Perceptron: </a:t>
            </a:r>
          </a:p>
          <a:p>
            <a:pPr lvl="1"/>
            <a:r>
              <a:rPr lang="en-US" sz="1600" dirty="0"/>
              <a:t>Mathematical formalization of neurons</a:t>
            </a:r>
          </a:p>
          <a:p>
            <a:pPr lvl="1"/>
            <a:r>
              <a:rPr lang="en-US" sz="1600" dirty="0"/>
              <a:t>Input-output mapping by matrix multiplication and non-linear activation</a:t>
            </a:r>
          </a:p>
          <a:p>
            <a:r>
              <a:rPr lang="en-US" sz="1800" dirty="0"/>
              <a:t>Multi-layer perceptron (MLP):</a:t>
            </a:r>
          </a:p>
          <a:p>
            <a:pPr lvl="1"/>
            <a:r>
              <a:rPr lang="en-US" sz="1600" dirty="0"/>
              <a:t>Stacked </a:t>
            </a:r>
            <a:r>
              <a:rPr lang="en-US" sz="1600" dirty="0" err="1"/>
              <a:t>perceptrons</a:t>
            </a:r>
            <a:r>
              <a:rPr lang="en-US" sz="1600" dirty="0"/>
              <a:t> increase the capacity of the network</a:t>
            </a:r>
          </a:p>
          <a:p>
            <a:r>
              <a:rPr lang="en-US" sz="1800" dirty="0"/>
              <a:t>Training: </a:t>
            </a:r>
          </a:p>
          <a:p>
            <a:pPr lvl="1"/>
            <a:r>
              <a:rPr lang="en-US" sz="1600" dirty="0"/>
              <a:t>Loss function: cross entropy (classification)</a:t>
            </a:r>
          </a:p>
          <a:p>
            <a:pPr lvl="1"/>
            <a:r>
              <a:rPr lang="en-US" sz="1600" dirty="0"/>
              <a:t>Optimization: stochastic gradient descent (SGD)</a:t>
            </a:r>
          </a:p>
          <a:p>
            <a:r>
              <a:rPr lang="en-US" sz="1800" dirty="0"/>
              <a:t>Tips &amp; tricks: </a:t>
            </a:r>
          </a:p>
          <a:p>
            <a:pPr lvl="1"/>
            <a:r>
              <a:rPr lang="en-US" sz="1600" dirty="0"/>
              <a:t>Architectural: Batch normalization, dropout</a:t>
            </a:r>
          </a:p>
          <a:p>
            <a:pPr lvl="1"/>
            <a:r>
              <a:rPr lang="en-US" sz="1600" dirty="0"/>
              <a:t>Training: Adaptive learning rate, momentum, early stopping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4FF-72AD-4823-9D6B-0BDE87C8C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357C3A-8346-49FA-ADE5-B9AD0BE21350}"/>
              </a:ext>
            </a:extLst>
          </p:cNvPr>
          <p:cNvGrpSpPr/>
          <p:nvPr/>
        </p:nvGrpSpPr>
        <p:grpSpPr>
          <a:xfrm>
            <a:off x="6203490" y="530607"/>
            <a:ext cx="3383456" cy="2263449"/>
            <a:chOff x="6342434" y="2864795"/>
            <a:chExt cx="4783111" cy="31997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575554-FF6F-4D1B-92CF-7ACBBD10808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6848"/>
              <a:chOff x="8610600" y="3736040"/>
              <a:chExt cx="1312615" cy="131684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BE3C604-CABD-4063-89D7-3A4453E49A2E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800" dirty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F9BE2D-2F2A-48E6-AB38-AD38E52E5303}"/>
                </a:ext>
              </a:extLst>
            </p:cNvPr>
            <p:cNvGrpSpPr/>
            <p:nvPr/>
          </p:nvGrpSpPr>
          <p:grpSpPr>
            <a:xfrm>
              <a:off x="6342434" y="2864795"/>
              <a:ext cx="633341" cy="2827506"/>
              <a:chOff x="6342434" y="2660514"/>
              <a:chExt cx="63334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49E57980-3329-4EA0-AD65-2BE063987A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687F0433-CA3B-4893-B6B3-5DCD3A750E3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863DE50-658B-4C9F-98AC-26A9E3FC6332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4F635D-1F92-484F-8514-DFA816DC0DEC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252078"/>
              <a:chOff x="7033098" y="2897062"/>
              <a:chExt cx="1245140" cy="22520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B5320F0-322C-44E7-BC0C-D4861BD2A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7F8EACC-F882-48A1-9CC7-F8F8496D0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493B9D8-DF1F-437F-992F-2CC8265675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/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5158AB-F1F1-43D1-BDC6-F9979BC391F2}"/>
                </a:ext>
              </a:extLst>
            </p:cNvPr>
            <p:cNvGrpSpPr/>
            <p:nvPr/>
          </p:nvGrpSpPr>
          <p:grpSpPr>
            <a:xfrm>
              <a:off x="8802181" y="4985672"/>
              <a:ext cx="535620" cy="1078906"/>
              <a:chOff x="8802181" y="4781391"/>
              <a:chExt cx="535620" cy="1078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3C7B8A0-C9ED-4A40-81B5-E88890C55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4AE4FB-7FB1-4D9A-9D01-0AE6C34C820F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653BB4B7-F9BC-4D8B-B559-7A414349574C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D71BA49-5F57-491F-9DC4-9E0AE4AFF2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3CB4B770-E359-46D8-9C5E-D27F228723E7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877AAA-7503-421C-8BF4-82B5CEA858C8}"/>
              </a:ext>
            </a:extLst>
          </p:cNvPr>
          <p:cNvGrpSpPr/>
          <p:nvPr/>
        </p:nvGrpSpPr>
        <p:grpSpPr>
          <a:xfrm>
            <a:off x="8684389" y="2557753"/>
            <a:ext cx="3207662" cy="1952132"/>
            <a:chOff x="7001150" y="2492449"/>
            <a:chExt cx="4883140" cy="29718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C347635-5A1D-4564-BD28-AA9C2EB0B931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072FA46-3DA0-4A0C-8739-D8C934A6C517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4147A0-16D6-4DD9-A6FE-66F13011CB94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227D620E-1757-4070-A3E9-3A7C15ABC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72E38F92-D7D9-448F-AF45-3E2D34E6A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923CDEEC-D9E8-42E9-8B24-F47DCC3B5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68454D-60A4-497A-A154-26E3EFC6504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B200B1D-3650-4D2B-9B5C-DC8A56E437E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DCD6023-BB2F-416D-8ADF-8A8190D48408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C1DB7A34-B40B-4542-A4E2-6B527A38A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A0AB3655-94F4-42E6-A053-ED69267F3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75228C92-F293-476E-8CD4-0EACE6F66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112E84-CDF5-4C60-9B37-96E1D8BB2C1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F33F651-8F3C-435E-AD06-A94251353B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9535686-F6B1-4301-960B-750FF3DBFC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9915F38-9762-47E8-ADA6-5EFC28EB1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755DA7C-C71F-4FCB-B96C-5EF9F824406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FD9890-5EB8-491A-904A-4CB1E6BE9D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901A3EE-1994-4752-AB65-642C7EBD7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9115888-718B-4F64-90A9-28A33409D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6FB8DC-7982-4181-963E-0C734199F1E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38C6C1-EEA0-427C-8C5C-958EB1BDA54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02E97AB-8158-4DB0-A024-D1CBD7D0D2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66A3D49-D370-46E0-894A-ACDF86FD2E8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CF4ED3E1-099A-40CB-9F8D-337E6E55E0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27CE571B-1A88-4D8B-B5BD-9F9EBA2C4C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8ABB7A3-2AEF-4D0D-AF2E-365846BBA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D667CB4-8DC3-4835-9F55-57851167E9D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66BE-43EC-48DC-A6D1-DEFF9D5FD07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BA7763-6BD5-4DFA-B0E8-A630C186259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3CFE2C-D337-435B-BC8B-15060EB27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1DDAA10-2D0E-4C04-93EE-6B6648FCB2C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AE4132-68CC-4E35-A722-88D67F8EEC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9206B1C-36F1-4120-A013-F1B5F3242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8B09857-FED8-4C65-8162-664C8E5C3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2B7294-E1F7-4BBE-B7FA-699C7480F62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56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CC7A7-3BAE-42EB-9805-DAB5842B9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6D5C41-3E8E-4076-BCEA-1F23135E5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C17898-CB18-419C-B915-C26EF87A06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DE72FB-89FE-4698-9A7B-1EF55A122A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9FCA4-A0E4-4055-8E90-D59AF0A2595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293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The Human Visual System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53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Visual perception: 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Light from an object enters the eye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A lens focuses the light onto the retina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Photoreceptors (rods &amp; cones) convert light in electrochemical signals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Signals are sent to a second and third layer in the retina </a:t>
            </a:r>
            <a:endParaRPr sz="23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⇒ Contrast detection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 is further transferred to the primary visual cortex in a layer-wise fashion to interpret the image</a:t>
            </a:r>
            <a:endParaRPr sz="2300"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857" y="1528500"/>
            <a:ext cx="4460943" cy="48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F62687-0687-4245-B7BC-653E8D6F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D8973-52D4-4B58-A676-C56C2A86A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There exist many frameworks for deep learning (mostly Python)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TensorFlow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Caffe</a:t>
            </a:r>
          </a:p>
          <a:p>
            <a:r>
              <a:rPr lang="en-US" dirty="0"/>
              <a:t>Theano</a:t>
            </a:r>
          </a:p>
          <a:p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DCDE8-3944-4F10-8E4E-3A981258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23" y="2524847"/>
            <a:ext cx="3345005" cy="167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2CA93-035D-4551-BC88-CB72DC05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73" y="2808622"/>
            <a:ext cx="2332182" cy="1943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E6DE8-8262-497C-9310-900D5D15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834" y="3984334"/>
            <a:ext cx="1535545" cy="1535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960337-88A5-4CFC-9F7C-1693A893B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63" y="4160528"/>
            <a:ext cx="2635826" cy="90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041FF-BF9B-4CA3-AB56-9B5CE646E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055" y="5586266"/>
            <a:ext cx="4154055" cy="958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E5A29-1E49-43D2-806C-611BC1AF2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2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028E0-90CD-4610-B9F0-367981AE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65919"/>
            <a:ext cx="5257800" cy="3090431"/>
          </a:xfrm>
        </p:spPr>
        <p:txBody>
          <a:bodyPr/>
          <a:lstStyle/>
          <a:p>
            <a:r>
              <a:rPr lang="en-US" sz="2000" dirty="0"/>
              <a:t>Machine learning framework</a:t>
            </a:r>
          </a:p>
          <a:p>
            <a:r>
              <a:rPr lang="en-US" sz="2000" dirty="0"/>
              <a:t>GPU acceleration: alternative for </a:t>
            </a:r>
            <a:r>
              <a:rPr lang="en-US" sz="2000" dirty="0" err="1">
                <a:latin typeface="Consolas" panose="020B0609020204030204" pitchFamily="49" charset="0"/>
              </a:rPr>
              <a:t>numpy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Python</a:t>
            </a:r>
          </a:p>
          <a:p>
            <a:r>
              <a:rPr lang="en-US" sz="2000" dirty="0"/>
              <a:t>Easy to install: </a:t>
            </a:r>
            <a:r>
              <a:rPr lang="en-US" sz="2000" dirty="0">
                <a:hlinkClick r:id="rId2"/>
              </a:rPr>
              <a:t>https://pytorch.org/get-started/locally/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FD81D-9F17-4A15-A382-F03284EC7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343F55-05ED-4B3C-A16A-B78F7441C594}"/>
              </a:ext>
            </a:extLst>
          </p:cNvPr>
          <p:cNvSpPr txBox="1">
            <a:spLocks/>
          </p:cNvSpPr>
          <p:nvPr/>
        </p:nvSpPr>
        <p:spPr>
          <a:xfrm>
            <a:off x="6096000" y="3265919"/>
            <a:ext cx="5257800" cy="309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/>
              <a:t>Large user community (especially research)</a:t>
            </a:r>
          </a:p>
          <a:p>
            <a:r>
              <a:rPr lang="en-US" sz="2000" dirty="0"/>
              <a:t>Automatic differentiation</a:t>
            </a:r>
          </a:p>
          <a:p>
            <a:r>
              <a:rPr lang="en-US" sz="2000" dirty="0"/>
              <a:t>Lots of flexibility</a:t>
            </a:r>
          </a:p>
          <a:p>
            <a:r>
              <a:rPr lang="en-US" sz="2000" dirty="0"/>
              <a:t>Lots of tutorials: </a:t>
            </a:r>
            <a:r>
              <a:rPr lang="en-US" sz="2000" dirty="0">
                <a:hlinkClick r:id="rId3"/>
              </a:rPr>
              <a:t>https://pytorch.org/tutorials/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60-min blitz is highly advised! </a:t>
            </a:r>
          </a:p>
          <a:p>
            <a:r>
              <a:rPr lang="en-US" sz="2000" dirty="0"/>
              <a:t>Well-documented: </a:t>
            </a:r>
            <a:r>
              <a:rPr lang="en-US" sz="2000" dirty="0">
                <a:hlinkClick r:id="rId4"/>
              </a:rPr>
              <a:t>https://pytorch.org/docs/stable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F7647-09A0-4442-BFF1-BE679D20C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83" b="27083"/>
          <a:stretch/>
        </p:blipFill>
        <p:spPr>
          <a:xfrm>
            <a:off x="838199" y="365125"/>
            <a:ext cx="10515599" cy="27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9397-28CA-4184-A12F-1FA09E42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FD22C-E668-4B6A-815E-0E2D4A743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800" dirty="0"/>
              <a:t>Compute environment: </a:t>
            </a:r>
            <a:r>
              <a:rPr lang="en-US" sz="1800" dirty="0">
                <a:hlinkClick r:id="rId2"/>
              </a:rPr>
              <a:t>Google </a:t>
            </a:r>
            <a:r>
              <a:rPr lang="en-US" sz="1800" dirty="0" err="1">
                <a:hlinkClick r:id="rId2"/>
              </a:rPr>
              <a:t>Colaboratory</a:t>
            </a:r>
            <a:r>
              <a:rPr lang="en-US" sz="1800" dirty="0"/>
              <a:t> (</a:t>
            </a:r>
            <a:r>
              <a:rPr lang="en-US" sz="1800" dirty="0" err="1"/>
              <a:t>Colab</a:t>
            </a:r>
            <a:r>
              <a:rPr lang="en-US" sz="1800" dirty="0"/>
              <a:t>)</a:t>
            </a:r>
          </a:p>
          <a:p>
            <a:r>
              <a:rPr lang="en-US" sz="1800" dirty="0"/>
              <a:t>Write/execute Python code through the browser</a:t>
            </a:r>
          </a:p>
          <a:p>
            <a:r>
              <a:rPr lang="en-US" sz="1800" dirty="0"/>
              <a:t>Well suited to machine learning, data analysis and education</a:t>
            </a:r>
          </a:p>
          <a:p>
            <a:r>
              <a:rPr lang="en-US" sz="1800" dirty="0" err="1"/>
              <a:t>Jupyter</a:t>
            </a:r>
            <a:r>
              <a:rPr lang="en-US" sz="1800" dirty="0"/>
              <a:t> notebooks</a:t>
            </a:r>
          </a:p>
          <a:p>
            <a:r>
              <a:rPr lang="en-US" sz="1800" dirty="0"/>
              <a:t>Virtual machines: </a:t>
            </a:r>
          </a:p>
          <a:p>
            <a:pPr lvl="1"/>
            <a:r>
              <a:rPr lang="en-US" sz="1600" dirty="0"/>
              <a:t>No setup required</a:t>
            </a:r>
          </a:p>
          <a:p>
            <a:pPr lvl="1"/>
            <a:r>
              <a:rPr lang="en-US" sz="1600" dirty="0"/>
              <a:t>Most drivers and Python libraries installed</a:t>
            </a:r>
          </a:p>
          <a:p>
            <a:r>
              <a:rPr lang="en-US" sz="1800" dirty="0"/>
              <a:t>Free use of resources</a:t>
            </a:r>
          </a:p>
          <a:p>
            <a:pPr lvl="1"/>
            <a:r>
              <a:rPr lang="en-US" sz="1600" dirty="0"/>
              <a:t>GPU (NVIDIA K80, T4, P4 and P100) &amp; TPU</a:t>
            </a:r>
          </a:p>
          <a:p>
            <a:pPr lvl="1"/>
            <a:r>
              <a:rPr lang="en-US" sz="1600" dirty="0"/>
              <a:t>12 GB RAM</a:t>
            </a:r>
          </a:p>
          <a:p>
            <a:pPr lvl="1"/>
            <a:r>
              <a:rPr lang="en-US" sz="1600" dirty="0"/>
              <a:t>12 hours compute time / session</a:t>
            </a:r>
          </a:p>
          <a:p>
            <a:r>
              <a:rPr lang="en-US" sz="2000" dirty="0"/>
              <a:t>If you have question about </a:t>
            </a:r>
            <a:r>
              <a:rPr lang="en-US" sz="2000" dirty="0" err="1"/>
              <a:t>Colab</a:t>
            </a:r>
            <a:r>
              <a:rPr lang="en-US" sz="2000" dirty="0"/>
              <a:t>: ask us, or check the FAQ: </a:t>
            </a:r>
            <a:r>
              <a:rPr lang="en-US" sz="2000" dirty="0">
                <a:hlinkClick r:id="rId3"/>
              </a:rPr>
              <a:t>https://research.google.com/colaboratory/faq.html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F3F8-5C37-460C-9027-C6B2EF694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2112-D96E-43B9-B6CE-6EF1F63A8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70" y="2628725"/>
            <a:ext cx="3302752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8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https://colab.research.google.com/github/JorisRoels/deep-learning-biology/blob/main/exercises/assignments/2020-dlb-1-neural-networks.ipynb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Try to solve the exercises</a:t>
            </a:r>
          </a:p>
          <a:p>
            <a:r>
              <a:rPr lang="en-US" sz="2400" dirty="0"/>
              <a:t>After every exercise we will come back to the main room and discuss the results</a:t>
            </a:r>
          </a:p>
          <a:p>
            <a:r>
              <a:rPr lang="en-US" sz="2400" dirty="0"/>
              <a:t>The complete solution notebook will be uploaded at the end of the session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1400" dirty="0" err="1"/>
              <a:t>Rosenblatt</a:t>
            </a:r>
            <a:r>
              <a:rPr lang="nl-BE" sz="1400" dirty="0"/>
              <a:t>, F. (1958). The </a:t>
            </a:r>
            <a:r>
              <a:rPr lang="nl-BE" sz="1400" dirty="0" err="1"/>
              <a:t>perceptron</a:t>
            </a:r>
            <a:r>
              <a:rPr lang="nl-BE" sz="1400" dirty="0"/>
              <a:t>: A </a:t>
            </a:r>
            <a:r>
              <a:rPr lang="nl-BE" sz="1400" dirty="0" err="1"/>
              <a:t>probabilistic</a:t>
            </a:r>
            <a:r>
              <a:rPr lang="nl-BE" sz="1400" dirty="0"/>
              <a:t> model </a:t>
            </a:r>
            <a:r>
              <a:rPr lang="nl-BE" sz="1400" dirty="0" err="1"/>
              <a:t>for</a:t>
            </a:r>
            <a:r>
              <a:rPr lang="nl-BE" sz="1400" dirty="0"/>
              <a:t> information storage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organization</a:t>
            </a:r>
            <a:r>
              <a:rPr lang="nl-BE" sz="1400" dirty="0"/>
              <a:t> in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brain</a:t>
            </a:r>
            <a:r>
              <a:rPr lang="nl-BE" sz="1400" dirty="0"/>
              <a:t>. </a:t>
            </a:r>
            <a:r>
              <a:rPr lang="nl-BE" sz="1400" dirty="0" err="1"/>
              <a:t>Psychological</a:t>
            </a:r>
            <a:r>
              <a:rPr lang="nl-BE" sz="1400" dirty="0"/>
              <a:t> Review. </a:t>
            </a:r>
            <a:r>
              <a:rPr lang="nl-BE" sz="1400" u="sng" dirty="0">
                <a:solidFill>
                  <a:schemeClr val="hlink"/>
                </a:solidFill>
                <a:hlinkClick r:id="rId3"/>
              </a:rPr>
              <a:t>https://doi.org/10.1037/h0042519</a:t>
            </a:r>
            <a:r>
              <a:rPr lang="nl-BE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Nair, V., &amp; Hinton, G. E. (2010). Rectified Linear Units Improve Restricted Boltzmann Machines. International Conference on Machine Learning, 3, 807–814. </a:t>
            </a:r>
            <a:r>
              <a:rPr lang="en-US" sz="1400" dirty="0">
                <a:hlinkClick r:id="rId4"/>
              </a:rPr>
              <a:t>https://doi.org/10.1.1.165.6419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Kingma</a:t>
            </a:r>
            <a:r>
              <a:rPr lang="en-US" sz="1400" dirty="0"/>
              <a:t>, D. P., &amp; Ba, J. L. (2015). Adam: a Method for Stochastic Optimization. International Conference on Learning Representations, 1–15. </a:t>
            </a:r>
            <a:r>
              <a:rPr lang="en-US" sz="1400" dirty="0">
                <a:hlinkClick r:id="rId5"/>
              </a:rPr>
              <a:t>https://doi.org/http://doi.acm.org.ezproxy.lib.ucf.edu/10.1145/1830483.1830503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Duchi</a:t>
            </a:r>
            <a:r>
              <a:rPr lang="en-US" sz="1400" dirty="0"/>
              <a:t>, J., </a:t>
            </a:r>
            <a:r>
              <a:rPr lang="en-US" sz="1400" dirty="0" err="1"/>
              <a:t>Hazan</a:t>
            </a:r>
            <a:r>
              <a:rPr lang="en-US" sz="1400" dirty="0"/>
              <a:t>, E., &amp; Singer, Y. (2011). Adaptive </a:t>
            </a:r>
            <a:r>
              <a:rPr lang="en-US" sz="1400" dirty="0" err="1"/>
              <a:t>Subgradient</a:t>
            </a:r>
            <a:r>
              <a:rPr lang="en-US" sz="1400" dirty="0"/>
              <a:t> Methods for Online Learning and Stochastic Optimization * </a:t>
            </a:r>
            <a:r>
              <a:rPr lang="en-US" sz="1400" dirty="0" err="1"/>
              <a:t>Elad</a:t>
            </a:r>
            <a:r>
              <a:rPr lang="en-US" sz="1400" dirty="0"/>
              <a:t> </a:t>
            </a:r>
            <a:r>
              <a:rPr lang="en-US" sz="1400" dirty="0" err="1"/>
              <a:t>Hazan</a:t>
            </a:r>
            <a:r>
              <a:rPr lang="en-US" sz="1400" dirty="0"/>
              <a:t>. In Journal of Machine Learning Research (Vol. 12, Issue 61). </a:t>
            </a:r>
            <a:r>
              <a:rPr lang="en-US" sz="1400" dirty="0">
                <a:hlinkClick r:id="rId6"/>
              </a:rPr>
              <a:t>http://jmlr.org/papers/v12/duchi11a.html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Zeiler</a:t>
            </a:r>
            <a:r>
              <a:rPr lang="en-US" sz="1400" dirty="0"/>
              <a:t>, M. D. (2012). ADADELTA: An Adaptive Learning Rate Method. </a:t>
            </a:r>
            <a:r>
              <a:rPr lang="en-US" sz="1400" dirty="0">
                <a:hlinkClick r:id="rId7"/>
              </a:rPr>
              <a:t>http://arxiv.org/abs/1212.5701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Tieleman</a:t>
            </a:r>
            <a:r>
              <a:rPr lang="en-US" sz="1400" dirty="0"/>
              <a:t>, T., &amp; Hinton, G. (2012). Lecture 6.5 - </a:t>
            </a:r>
            <a:r>
              <a:rPr lang="en-US" sz="1400" dirty="0" err="1"/>
              <a:t>RMSProp</a:t>
            </a:r>
            <a:r>
              <a:rPr lang="en-US" sz="1400" dirty="0"/>
              <a:t>, COURSERA: Neural Networks for Machine Learning. Technical Report. </a:t>
            </a:r>
          </a:p>
          <a:p>
            <a:pPr lvl="0" indent="-355600">
              <a:buSzPts val="2000"/>
            </a:pPr>
            <a:r>
              <a:rPr lang="en-US" sz="1400" dirty="0" err="1"/>
              <a:t>Ioffe</a:t>
            </a:r>
            <a:r>
              <a:rPr lang="en-US" sz="1400" dirty="0"/>
              <a:t>, S., &amp; </a:t>
            </a:r>
            <a:r>
              <a:rPr lang="en-US" sz="1400" dirty="0" err="1"/>
              <a:t>Szegedy</a:t>
            </a:r>
            <a:r>
              <a:rPr lang="en-US" sz="1400" dirty="0"/>
              <a:t>, C. (2015). Batch Normalization: Accelerating Deep Network Training by Reducing Internal Covariate Shift. In D. </a:t>
            </a:r>
            <a:r>
              <a:rPr lang="en-US" sz="1400" dirty="0" err="1"/>
              <a:t>Blei</a:t>
            </a:r>
            <a:r>
              <a:rPr lang="en-US" sz="1400" dirty="0"/>
              <a:t> &amp; F. Bach (Eds.), International Conference on Machine Learning (pp. 448–456). JMLR Workshop and Conference Proceedings. </a:t>
            </a:r>
            <a:r>
              <a:rPr lang="en-US" sz="1400" dirty="0">
                <a:hlinkClick r:id="rId8"/>
              </a:rPr>
              <a:t>https://doi.org/10.1007/s13398-014-0173-7.2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Srivastava, N., Hinton, G., </a:t>
            </a:r>
            <a:r>
              <a:rPr lang="en-US" sz="1400" dirty="0" err="1"/>
              <a:t>Krizhevsky</a:t>
            </a:r>
            <a:r>
              <a:rPr lang="en-US" sz="1400" dirty="0"/>
              <a:t>, A., </a:t>
            </a:r>
            <a:r>
              <a:rPr lang="en-US" sz="1400" dirty="0" err="1"/>
              <a:t>Sutskever</a:t>
            </a:r>
            <a:r>
              <a:rPr lang="en-US" sz="1400" dirty="0"/>
              <a:t>, I., &amp; </a:t>
            </a:r>
            <a:r>
              <a:rPr lang="en-US" sz="1400" dirty="0" err="1"/>
              <a:t>Salakhutdinov</a:t>
            </a:r>
            <a:r>
              <a:rPr lang="en-US" sz="1400" dirty="0"/>
              <a:t>, R. (2014). Dropout: A simple way to prevent neural networks from overfitting. Journal of Machine Learning Research. </a:t>
            </a: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Primary Visual Cortex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Structure: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Consists of brain cells (neurons)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Sparsely connected by axons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Structured in “layers”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23442"/>
          <a:stretch/>
        </p:blipFill>
        <p:spPr>
          <a:xfrm>
            <a:off x="7014500" y="365125"/>
            <a:ext cx="4634551" cy="59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t="14332"/>
          <a:stretch/>
        </p:blipFill>
        <p:spPr>
          <a:xfrm>
            <a:off x="838200" y="3939173"/>
            <a:ext cx="5642900" cy="241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Perceptrons</a:t>
            </a: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(signals from other neurons) are multiplied by (importance)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The sum of these values is compared to a bias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to obtain an output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(activate neuron or not)</a:t>
                </a:r>
              </a:p>
              <a:p>
                <a:pPr marL="800100" lvl="1" indent="-342900"/>
                <a:r>
                  <a:rPr lang="en-US" sz="2000" dirty="0"/>
                  <a:t>If it is larger, the output is positive</a:t>
                </a:r>
              </a:p>
              <a:p>
                <a:pPr marL="800100" lvl="1" indent="-342900"/>
                <a:r>
                  <a:rPr lang="en-US" sz="2000" dirty="0"/>
                  <a:t>If it is smaller, the output is negative</a:t>
                </a:r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66458CDC-1739-4D38-B72A-4091B57499C6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235A6A8-5166-4C9B-8F9F-5398E9957C3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33766D8-BF38-4DD7-82F7-47E4137685ED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9D6F1B5-A7D0-426C-A6C1-6F52BBCCD1F8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F7B9D18-2085-4D53-BB67-273C2A0F79B9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81EB741-F11E-4359-BFFB-BFF8A57EE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A95B25B-33E5-472F-B956-67369DB0B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EF033CB-FAA4-4943-9D60-48FD0B1082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CA7BE46-766B-4295-BAEC-9BEF9717540D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35FC4CBB-C922-415A-8570-80E7877CDE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E040C95-04A3-40A3-B57D-2E568BECF630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C1BF73C-CADE-4523-AE07-16328D108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or: Elbow 84">
                <a:extLst>
                  <a:ext uri="{FF2B5EF4-FFF2-40B4-BE49-F238E27FC236}">
                    <a16:creationId xmlns:a16="http://schemas.microsoft.com/office/drawing/2014/main" id="{A57CBF23-05F4-4266-8C86-9C7FEBD049CB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4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3683223" cy="1033458"/>
            <a:chOff x="7969186" y="6856648"/>
            <a:chExt cx="3683223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2022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blipFill>
                  <a:blip r:embed="rId20"/>
                  <a:stretch>
                    <a:fillRect l="-4045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03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6420</TotalTime>
  <Words>3110</Words>
  <Application>Microsoft Office PowerPoint</Application>
  <PresentationFormat>Widescreen</PresentationFormat>
  <Paragraphs>825</Paragraphs>
  <Slides>55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Wingdings</vt:lpstr>
      <vt:lpstr>Corbel</vt:lpstr>
      <vt:lpstr>Cambria Math</vt:lpstr>
      <vt:lpstr>Consolas</vt:lpstr>
      <vt:lpstr>Arial</vt:lpstr>
      <vt:lpstr>Calibri</vt:lpstr>
      <vt:lpstr>VIB_templates</vt:lpstr>
      <vt:lpstr>Deep Learning for Biology</vt:lpstr>
      <vt:lpstr>Neural Networks</vt:lpstr>
      <vt:lpstr>Overview</vt:lpstr>
      <vt:lpstr>Introduction</vt:lpstr>
      <vt:lpstr>The Human Visual System</vt:lpstr>
      <vt:lpstr>Primary Visual Cortex</vt:lpstr>
      <vt:lpstr>Perceptrons</vt:lpstr>
      <vt:lpstr>Perceptron</vt:lpstr>
      <vt:lpstr>Perceptron</vt:lpstr>
      <vt:lpstr>Perceptron</vt:lpstr>
      <vt:lpstr>Perceptron</vt:lpstr>
      <vt:lpstr>Activation functions</vt:lpstr>
      <vt:lpstr>Perceptron</vt:lpstr>
      <vt:lpstr>Perceptron</vt:lpstr>
      <vt:lpstr>Perceptron</vt:lpstr>
      <vt:lpstr>Perceptron</vt:lpstr>
      <vt:lpstr>Perceptron</vt:lpstr>
      <vt:lpstr>Summary</vt:lpstr>
      <vt:lpstr>Multi-layer perceptrons</vt:lpstr>
      <vt:lpstr>Multi-layer perceptrons</vt:lpstr>
      <vt:lpstr>Multi-layer perceptrons</vt:lpstr>
      <vt:lpstr>Training an MLP</vt:lpstr>
      <vt:lpstr>MLP for classification</vt:lpstr>
      <vt:lpstr>One-hot encoding</vt:lpstr>
      <vt:lpstr>One-hot encoding</vt:lpstr>
      <vt:lpstr>Propagation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Gradient descent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MLP training</vt:lpstr>
      <vt:lpstr>Alternative optimization algorithms</vt:lpstr>
      <vt:lpstr>Tips &amp; Tricks</vt:lpstr>
      <vt:lpstr>Batch normalization</vt:lpstr>
      <vt:lpstr>Dropout</vt:lpstr>
      <vt:lpstr>Adaptive learning rate</vt:lpstr>
      <vt:lpstr>Momentum</vt:lpstr>
      <vt:lpstr>Early stopping</vt:lpstr>
      <vt:lpstr>Summary</vt:lpstr>
      <vt:lpstr>Exercises</vt:lpstr>
      <vt:lpstr>Deep learning frameworks</vt:lpstr>
      <vt:lpstr>PowerPoint Presentation</vt:lpstr>
      <vt:lpstr>Google Colab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117</cp:revision>
  <dcterms:modified xsi:type="dcterms:W3CDTF">2020-12-16T16:16:00Z</dcterms:modified>
</cp:coreProperties>
</file>